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comments/comment1.xml" ContentType="application/vnd.openxmlformats-officedocument.presentationml.comments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2" r:id="rId2"/>
    <p:sldMasterId id="2147483653" r:id="rId3"/>
    <p:sldMasterId id="2147483654" r:id="rId4"/>
    <p:sldMasterId id="2147483655" r:id="rId5"/>
    <p:sldMasterId id="2147483656" r:id="rId6"/>
  </p:sldMasterIdLst>
  <p:notesMasterIdLst>
    <p:notesMasterId r:id="rId8"/>
  </p:notesMasterIdLst>
  <p:sldIdLst>
    <p:sldId id="256" r:id="rId7"/>
  </p:sldIdLst>
  <p:sldSz cx="27432000" cy="164592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idi Martin" initials="HM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EDCCB1"/>
    <a:srgbClr val="E9C09F"/>
    <a:srgbClr val="DBD07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>
    <p:restoredLeft sz="12868" autoAdjust="0"/>
    <p:restoredTop sz="97196" autoAdjust="0"/>
  </p:normalViewPr>
  <p:slideViewPr>
    <p:cSldViewPr>
      <p:cViewPr>
        <p:scale>
          <a:sx n="50" d="100"/>
          <a:sy n="50" d="100"/>
        </p:scale>
        <p:origin x="3978" y="2964"/>
      </p:cViewPr>
      <p:guideLst>
        <p:guide orient="horz" pos="5184"/>
        <p:guide pos="8640"/>
      </p:guideLst>
    </p:cSldViewPr>
  </p:slideViewPr>
  <p:notesTextViewPr>
    <p:cViewPr>
      <p:scale>
        <a:sx n="100" d="100"/>
        <a:sy n="100" d="100"/>
      </p:scale>
      <p:origin x="0" y="48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0-04-07T16:24:23.434" idx="2">
    <p:pos x="3944" y="5891"/>
    <p:text>Do we have data that supports that your method will be more reproducible etc.?  Also, is there a disadvantage to this new protocol vs. our existing one (i.e. tradeoffs)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71500" y="685800"/>
            <a:ext cx="5715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cs typeface="+mn-cs"/>
              </a:defRPr>
            </a:lvl1pPr>
          </a:lstStyle>
          <a:p>
            <a:pPr>
              <a:defRPr/>
            </a:pPr>
            <a:fld id="{E46BD1A1-81F7-4D39-B7AF-6F99309922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927699-F4A0-4D13-952F-A598417105FA}" type="slidenum">
              <a:rPr lang="en-US" smtClean="0">
                <a:cs typeface="Arial" charset="0"/>
              </a:rPr>
              <a:pPr/>
              <a:t>1</a:t>
            </a:fld>
            <a:endParaRPr lang="en-US" smtClean="0">
              <a:cs typeface="Arial" charset="0"/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Answer cliff question 1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5113338"/>
            <a:ext cx="23317200" cy="35274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9326563"/>
            <a:ext cx="19202400" cy="42068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253325" y="636588"/>
            <a:ext cx="6550025" cy="15392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0075" y="636588"/>
            <a:ext cx="19500850" cy="15392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5113338"/>
            <a:ext cx="23317200" cy="35274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9326563"/>
            <a:ext cx="19202400" cy="42068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938" y="10575925"/>
            <a:ext cx="23317200" cy="32702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6938" y="6975475"/>
            <a:ext cx="23317200" cy="36004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6325" y="3627438"/>
            <a:ext cx="2516188" cy="1240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44913" y="3627438"/>
            <a:ext cx="2517775" cy="1240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58813"/>
            <a:ext cx="24688800" cy="2743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84588"/>
            <a:ext cx="12120563" cy="15351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5219700"/>
            <a:ext cx="12120563" cy="9483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35075" y="3684588"/>
            <a:ext cx="12125325" cy="15351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5075" y="5219700"/>
            <a:ext cx="12125325" cy="9483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55638"/>
            <a:ext cx="9024938" cy="27892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5150" y="655638"/>
            <a:ext cx="15335250" cy="140477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0" y="3444875"/>
            <a:ext cx="9024938" cy="11258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863" y="11522075"/>
            <a:ext cx="16459200" cy="1358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76863" y="1470025"/>
            <a:ext cx="16459200" cy="98758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6863" y="12880975"/>
            <a:ext cx="16459200" cy="19319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253325" y="636588"/>
            <a:ext cx="6550025" cy="15392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0075" y="636588"/>
            <a:ext cx="19500850" cy="15392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5113338"/>
            <a:ext cx="23317200" cy="35274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9326563"/>
            <a:ext cx="19202400" cy="42068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938" y="10575925"/>
            <a:ext cx="23317200" cy="32702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6938" y="6975475"/>
            <a:ext cx="23317200" cy="36004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6325" y="3144838"/>
            <a:ext cx="12549188" cy="12528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77913" y="3144838"/>
            <a:ext cx="12550775" cy="12528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58813"/>
            <a:ext cx="24688800" cy="2743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84588"/>
            <a:ext cx="12120563" cy="15351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5219700"/>
            <a:ext cx="12120563" cy="9483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35075" y="3684588"/>
            <a:ext cx="12125325" cy="15351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5075" y="5219700"/>
            <a:ext cx="12125325" cy="9483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938" y="10575925"/>
            <a:ext cx="23317200" cy="32702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6938" y="6975475"/>
            <a:ext cx="23317200" cy="36004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55638"/>
            <a:ext cx="9024938" cy="27892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5150" y="655638"/>
            <a:ext cx="15335250" cy="140477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0" y="3444875"/>
            <a:ext cx="9024938" cy="11258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863" y="11522075"/>
            <a:ext cx="16459200" cy="1358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76863" y="1470025"/>
            <a:ext cx="16459200" cy="98758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6863" y="12880975"/>
            <a:ext cx="16459200" cy="19319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253325" y="636588"/>
            <a:ext cx="6550025" cy="1503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0075" y="636588"/>
            <a:ext cx="19500850" cy="1503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5113338"/>
            <a:ext cx="23317200" cy="35274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9326563"/>
            <a:ext cx="19202400" cy="42068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938" y="10575925"/>
            <a:ext cx="23317200" cy="32702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6938" y="6975475"/>
            <a:ext cx="23317200" cy="36004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6325" y="3208338"/>
            <a:ext cx="3527425" cy="1240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6150" y="3208338"/>
            <a:ext cx="3527425" cy="1240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58813"/>
            <a:ext cx="24688800" cy="2743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84588"/>
            <a:ext cx="12120563" cy="15351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5219700"/>
            <a:ext cx="12120563" cy="9483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35075" y="3684588"/>
            <a:ext cx="12125325" cy="15351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5075" y="5219700"/>
            <a:ext cx="12125325" cy="9483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6325" y="3627438"/>
            <a:ext cx="2516188" cy="1240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44913" y="3627438"/>
            <a:ext cx="2517775" cy="1240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55638"/>
            <a:ext cx="9024938" cy="27892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5150" y="655638"/>
            <a:ext cx="15335250" cy="140477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0" y="3444875"/>
            <a:ext cx="9024938" cy="11258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863" y="11522075"/>
            <a:ext cx="16459200" cy="1358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76863" y="1470025"/>
            <a:ext cx="16459200" cy="98758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6863" y="12880975"/>
            <a:ext cx="16459200" cy="19319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253325" y="636588"/>
            <a:ext cx="6550025" cy="14973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0075" y="636588"/>
            <a:ext cx="19500850" cy="14973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5113338"/>
            <a:ext cx="23317200" cy="35274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9326563"/>
            <a:ext cx="19202400" cy="42068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938" y="10575925"/>
            <a:ext cx="23317200" cy="32702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6938" y="6975475"/>
            <a:ext cx="23317200" cy="36004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6325" y="3627438"/>
            <a:ext cx="2516188" cy="1240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44913" y="3627438"/>
            <a:ext cx="2517775" cy="1240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58813"/>
            <a:ext cx="24688800" cy="2743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84588"/>
            <a:ext cx="12120563" cy="15351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5219700"/>
            <a:ext cx="12120563" cy="9483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35075" y="3684588"/>
            <a:ext cx="12125325" cy="15351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5075" y="5219700"/>
            <a:ext cx="12125325" cy="9483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58813"/>
            <a:ext cx="24688800" cy="2743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84588"/>
            <a:ext cx="12120563" cy="15351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5219700"/>
            <a:ext cx="12120563" cy="9483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35075" y="3684588"/>
            <a:ext cx="12125325" cy="15351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5075" y="5219700"/>
            <a:ext cx="12125325" cy="9483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55638"/>
            <a:ext cx="9024938" cy="27892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5150" y="655638"/>
            <a:ext cx="15335250" cy="140477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0" y="3444875"/>
            <a:ext cx="9024938" cy="11258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863" y="11522075"/>
            <a:ext cx="16459200" cy="1358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76863" y="1470025"/>
            <a:ext cx="16459200" cy="98758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6863" y="12880975"/>
            <a:ext cx="16459200" cy="19319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253325" y="636588"/>
            <a:ext cx="6550025" cy="15392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0075" y="636588"/>
            <a:ext cx="19500850" cy="15392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5113338"/>
            <a:ext cx="23317200" cy="35274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9326563"/>
            <a:ext cx="19202400" cy="42068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938" y="10575925"/>
            <a:ext cx="23317200" cy="32702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6938" y="6975475"/>
            <a:ext cx="23317200" cy="36004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6325" y="3627438"/>
            <a:ext cx="2516188" cy="1240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44913" y="3627438"/>
            <a:ext cx="2517775" cy="1240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58813"/>
            <a:ext cx="24688800" cy="2743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84588"/>
            <a:ext cx="12120563" cy="15351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5219700"/>
            <a:ext cx="12120563" cy="9483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35075" y="3684588"/>
            <a:ext cx="12125325" cy="15351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5075" y="5219700"/>
            <a:ext cx="12125325" cy="9483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55638"/>
            <a:ext cx="9024938" cy="27892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5150" y="655638"/>
            <a:ext cx="15335250" cy="140477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0" y="3444875"/>
            <a:ext cx="9024938" cy="11258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863" y="11522075"/>
            <a:ext cx="16459200" cy="1358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76863" y="1470025"/>
            <a:ext cx="16459200" cy="98758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6863" y="12880975"/>
            <a:ext cx="16459200" cy="19319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253325" y="636588"/>
            <a:ext cx="6550025" cy="15392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0075" y="636588"/>
            <a:ext cx="19500850" cy="15392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55638"/>
            <a:ext cx="9024938" cy="27892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5150" y="655638"/>
            <a:ext cx="15335250" cy="140477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0" y="3444875"/>
            <a:ext cx="9024938" cy="11258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863" y="11522075"/>
            <a:ext cx="16459200" cy="1358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76863" y="1470025"/>
            <a:ext cx="16459200" cy="98758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6863" y="12880975"/>
            <a:ext cx="16459200" cy="19319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 userDrawn="1"/>
        </p:nvSpPr>
        <p:spPr bwMode="auto">
          <a:xfrm>
            <a:off x="0" y="2476500"/>
            <a:ext cx="27432000" cy="13982700"/>
          </a:xfrm>
          <a:prstGeom prst="rect">
            <a:avLst/>
          </a:prstGeom>
          <a:solidFill>
            <a:srgbClr val="EAD5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195" name="Rectangle 3" descr="Parchment"/>
          <p:cNvSpPr>
            <a:spLocks noChangeArrowheads="1"/>
          </p:cNvSpPr>
          <p:nvPr userDrawn="1"/>
        </p:nvSpPr>
        <p:spPr bwMode="auto">
          <a:xfrm>
            <a:off x="20669250" y="2819400"/>
            <a:ext cx="6238875" cy="13274675"/>
          </a:xfrm>
          <a:prstGeom prst="rect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 w="12700">
            <a:solidFill>
              <a:srgbClr val="0034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196" name="Rectangle 4"/>
          <p:cNvSpPr>
            <a:spLocks noChangeArrowheads="1"/>
          </p:cNvSpPr>
          <p:nvPr userDrawn="1"/>
        </p:nvSpPr>
        <p:spPr bwMode="auto">
          <a:xfrm>
            <a:off x="0" y="9525"/>
            <a:ext cx="27432000" cy="2386013"/>
          </a:xfrm>
          <a:prstGeom prst="rect">
            <a:avLst/>
          </a:prstGeom>
          <a:solidFill>
            <a:srgbClr val="D8B088"/>
          </a:solidFill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197" name="Rectangle 5"/>
          <p:cNvSpPr>
            <a:spLocks noChangeArrowheads="1"/>
          </p:cNvSpPr>
          <p:nvPr userDrawn="1"/>
        </p:nvSpPr>
        <p:spPr bwMode="auto">
          <a:xfrm>
            <a:off x="0" y="2390775"/>
            <a:ext cx="27432000" cy="65088"/>
          </a:xfrm>
          <a:prstGeom prst="rect">
            <a:avLst/>
          </a:prstGeom>
          <a:solidFill>
            <a:srgbClr val="66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198" name="Rectangle 6" descr="Parchment"/>
          <p:cNvSpPr>
            <a:spLocks noChangeArrowheads="1"/>
          </p:cNvSpPr>
          <p:nvPr userDrawn="1"/>
        </p:nvSpPr>
        <p:spPr bwMode="auto">
          <a:xfrm>
            <a:off x="428625" y="2819400"/>
            <a:ext cx="6238875" cy="13274675"/>
          </a:xfrm>
          <a:prstGeom prst="rect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 w="12700">
            <a:solidFill>
              <a:srgbClr val="0034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199" name="Rectangle 7" descr="Parchment"/>
          <p:cNvSpPr>
            <a:spLocks noChangeArrowheads="1"/>
          </p:cNvSpPr>
          <p:nvPr userDrawn="1"/>
        </p:nvSpPr>
        <p:spPr bwMode="auto">
          <a:xfrm>
            <a:off x="7175500" y="2819400"/>
            <a:ext cx="6238875" cy="13274675"/>
          </a:xfrm>
          <a:prstGeom prst="rect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 w="12700">
            <a:solidFill>
              <a:srgbClr val="0034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200" name="Rectangle 8" descr="Parchment"/>
          <p:cNvSpPr>
            <a:spLocks noChangeArrowheads="1"/>
          </p:cNvSpPr>
          <p:nvPr userDrawn="1"/>
        </p:nvSpPr>
        <p:spPr bwMode="auto">
          <a:xfrm>
            <a:off x="13922375" y="2819400"/>
            <a:ext cx="6238875" cy="13274675"/>
          </a:xfrm>
          <a:prstGeom prst="rect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 w="12700">
            <a:solidFill>
              <a:srgbClr val="0034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636588"/>
            <a:ext cx="2620327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2241" tIns="26119" rIns="52241" bIns="261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6325" y="3627438"/>
            <a:ext cx="5186363" cy="1240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2241" tIns="26119" rIns="52241" bIns="261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212" name="Text Box 20"/>
          <p:cNvSpPr txBox="1">
            <a:spLocks noChangeArrowheads="1"/>
          </p:cNvSpPr>
          <p:nvPr userDrawn="1"/>
        </p:nvSpPr>
        <p:spPr bwMode="auto">
          <a:xfrm>
            <a:off x="23944263" y="16154400"/>
            <a:ext cx="29543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2978150">
              <a:defRPr/>
            </a:pPr>
            <a:r>
              <a:rPr lang="en-US" sz="1000" b="0">
                <a:solidFill>
                  <a:srgbClr val="800000"/>
                </a:solidFill>
                <a:latin typeface="Comic Sans MS" pitchFamily="66" charset="0"/>
                <a:cs typeface="+mn-cs"/>
              </a:rPr>
              <a:t>Template provided by: “posters4research.com”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65" r:id="rId3"/>
    <p:sldLayoutId id="2147483664" r:id="rId4"/>
    <p:sldLayoutId id="2147483663" r:id="rId5"/>
    <p:sldLayoutId id="2147483662" r:id="rId6"/>
    <p:sldLayoutId id="2147483661" r:id="rId7"/>
    <p:sldLayoutId id="2147483660" r:id="rId8"/>
    <p:sldLayoutId id="2147483659" r:id="rId9"/>
    <p:sldLayoutId id="2147483658" r:id="rId10"/>
    <p:sldLayoutId id="2147483657" r:id="rId11"/>
  </p:sldLayoutIdLst>
  <p:txStyles>
    <p:titleStyle>
      <a:lvl1pPr algn="l" defTabSz="522288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+mj-ea"/>
          <a:cs typeface="+mj-cs"/>
        </a:defRPr>
      </a:lvl1pPr>
      <a:lvl2pPr algn="l" defTabSz="522288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 Black" pitchFamily="34" charset="0"/>
        </a:defRPr>
      </a:lvl2pPr>
      <a:lvl3pPr algn="l" defTabSz="522288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 Black" pitchFamily="34" charset="0"/>
        </a:defRPr>
      </a:lvl3pPr>
      <a:lvl4pPr algn="l" defTabSz="522288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 Black" pitchFamily="34" charset="0"/>
        </a:defRPr>
      </a:lvl4pPr>
      <a:lvl5pPr algn="l" defTabSz="522288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 Black" pitchFamily="34" charset="0"/>
        </a:defRPr>
      </a:lvl5pPr>
      <a:lvl6pPr marL="457200" algn="l" defTabSz="522288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 Black" pitchFamily="34" charset="0"/>
        </a:defRPr>
      </a:lvl6pPr>
      <a:lvl7pPr marL="914400" algn="l" defTabSz="522288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 Black" pitchFamily="34" charset="0"/>
        </a:defRPr>
      </a:lvl7pPr>
      <a:lvl8pPr marL="1371600" algn="l" defTabSz="522288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 Black" pitchFamily="34" charset="0"/>
        </a:defRPr>
      </a:lvl8pPr>
      <a:lvl9pPr marL="1828800" algn="l" defTabSz="522288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 Black" pitchFamily="34" charset="0"/>
        </a:defRPr>
      </a:lvl9pPr>
    </p:titleStyle>
    <p:bodyStyle>
      <a:lvl1pPr marL="195263" indent="-195263" algn="l" defTabSz="522288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422275" indent="-160338" algn="l" defTabSz="522288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2pPr>
      <a:lvl3pPr marL="652463" indent="-130175" algn="l" defTabSz="522288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914400" indent="-130175" algn="l" defTabSz="522288" rtl="0" eaLnBrk="0" fontAlgn="base" hangingPunct="0">
        <a:spcBef>
          <a:spcPct val="200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</a:defRPr>
      </a:lvl4pPr>
      <a:lvl5pPr marL="1176338" indent="-131763" algn="l" defTabSz="522288" rtl="0" eaLnBrk="0" fontAlgn="base" hangingPunct="0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5pPr>
      <a:lvl6pPr marL="1633538" indent="-131763" algn="l" defTabSz="522288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6pPr>
      <a:lvl7pPr marL="2090738" indent="-131763" algn="l" defTabSz="522288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7pPr>
      <a:lvl8pPr marL="2547938" indent="-131763" algn="l" defTabSz="522288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8pPr>
      <a:lvl9pPr marL="3005138" indent="-131763" algn="l" defTabSz="522288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 userDrawn="1"/>
        </p:nvSpPr>
        <p:spPr bwMode="auto">
          <a:xfrm>
            <a:off x="0" y="2476500"/>
            <a:ext cx="27432000" cy="13982700"/>
          </a:xfrm>
          <a:prstGeom prst="rect">
            <a:avLst/>
          </a:prstGeom>
          <a:solidFill>
            <a:srgbClr val="EAD5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219" name="Rectangle 3"/>
          <p:cNvSpPr>
            <a:spLocks noChangeArrowheads="1"/>
          </p:cNvSpPr>
          <p:nvPr userDrawn="1"/>
        </p:nvSpPr>
        <p:spPr bwMode="auto">
          <a:xfrm>
            <a:off x="0" y="0"/>
            <a:ext cx="27432000" cy="2386013"/>
          </a:xfrm>
          <a:prstGeom prst="rect">
            <a:avLst/>
          </a:prstGeom>
          <a:solidFill>
            <a:srgbClr val="D8B08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220" name="Rectangle 4"/>
          <p:cNvSpPr>
            <a:spLocks noChangeArrowheads="1"/>
          </p:cNvSpPr>
          <p:nvPr userDrawn="1"/>
        </p:nvSpPr>
        <p:spPr bwMode="auto">
          <a:xfrm>
            <a:off x="0" y="2400300"/>
            <a:ext cx="27432000" cy="65088"/>
          </a:xfrm>
          <a:prstGeom prst="rect">
            <a:avLst/>
          </a:prstGeom>
          <a:solidFill>
            <a:srgbClr val="66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221" name="Rectangle 5" descr="Parchment"/>
          <p:cNvSpPr>
            <a:spLocks noChangeArrowheads="1"/>
          </p:cNvSpPr>
          <p:nvPr userDrawn="1"/>
        </p:nvSpPr>
        <p:spPr bwMode="auto">
          <a:xfrm>
            <a:off x="428625" y="2819400"/>
            <a:ext cx="6238875" cy="13274675"/>
          </a:xfrm>
          <a:prstGeom prst="rect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 w="12700">
            <a:solidFill>
              <a:srgbClr val="0034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222" name="Rectangle 6" descr="Parchment"/>
          <p:cNvSpPr>
            <a:spLocks noChangeArrowheads="1"/>
          </p:cNvSpPr>
          <p:nvPr userDrawn="1"/>
        </p:nvSpPr>
        <p:spPr bwMode="auto">
          <a:xfrm>
            <a:off x="20669250" y="2819400"/>
            <a:ext cx="6238875" cy="13274675"/>
          </a:xfrm>
          <a:prstGeom prst="rect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 w="12700">
            <a:solidFill>
              <a:srgbClr val="0034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636588"/>
            <a:ext cx="2620327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2239" tIns="26118" rIns="52239" bIns="261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2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6325" y="3627438"/>
            <a:ext cx="5186363" cy="1240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2239" tIns="26118" rIns="52239" bIns="261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225" name="Rectangle 9" descr="Parchment"/>
          <p:cNvSpPr>
            <a:spLocks noChangeArrowheads="1"/>
          </p:cNvSpPr>
          <p:nvPr userDrawn="1"/>
        </p:nvSpPr>
        <p:spPr bwMode="auto">
          <a:xfrm>
            <a:off x="7185025" y="2822575"/>
            <a:ext cx="12965113" cy="6105525"/>
          </a:xfrm>
          <a:prstGeom prst="rect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 w="12700">
            <a:solidFill>
              <a:srgbClr val="0034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226" name="Rectangle 10" descr="Parchment"/>
          <p:cNvSpPr>
            <a:spLocks noChangeArrowheads="1"/>
          </p:cNvSpPr>
          <p:nvPr userDrawn="1"/>
        </p:nvSpPr>
        <p:spPr bwMode="auto">
          <a:xfrm>
            <a:off x="7185025" y="9378950"/>
            <a:ext cx="12965113" cy="6715125"/>
          </a:xfrm>
          <a:prstGeom prst="rect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 w="12700">
            <a:solidFill>
              <a:srgbClr val="0034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228" name="Text Box 12"/>
          <p:cNvSpPr txBox="1">
            <a:spLocks noChangeArrowheads="1"/>
          </p:cNvSpPr>
          <p:nvPr userDrawn="1"/>
        </p:nvSpPr>
        <p:spPr bwMode="auto">
          <a:xfrm>
            <a:off x="23944263" y="16154400"/>
            <a:ext cx="29543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2978150">
              <a:defRPr/>
            </a:pPr>
            <a:r>
              <a:rPr lang="en-US" sz="1000" b="0">
                <a:solidFill>
                  <a:srgbClr val="800000"/>
                </a:solidFill>
                <a:latin typeface="Comic Sans MS" pitchFamily="66" charset="0"/>
                <a:cs typeface="+mn-cs"/>
              </a:rPr>
              <a:t>Template provided by: “posters4research.com”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7" r:id="rId2"/>
    <p:sldLayoutId id="2147483676" r:id="rId3"/>
    <p:sldLayoutId id="2147483675" r:id="rId4"/>
    <p:sldLayoutId id="2147483674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</p:sldLayoutIdLst>
  <p:txStyles>
    <p:titleStyle>
      <a:lvl1pPr algn="l" defTabSz="52228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l" defTabSz="52228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 Black" pitchFamily="34" charset="0"/>
        </a:defRPr>
      </a:lvl2pPr>
      <a:lvl3pPr algn="l" defTabSz="52228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 Black" pitchFamily="34" charset="0"/>
        </a:defRPr>
      </a:lvl3pPr>
      <a:lvl4pPr algn="l" defTabSz="52228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 Black" pitchFamily="34" charset="0"/>
        </a:defRPr>
      </a:lvl4pPr>
      <a:lvl5pPr algn="l" defTabSz="52228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 Black" pitchFamily="34" charset="0"/>
        </a:defRPr>
      </a:lvl5pPr>
      <a:lvl6pPr marL="457200" algn="l" defTabSz="522288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 Black" pitchFamily="34" charset="0"/>
        </a:defRPr>
      </a:lvl6pPr>
      <a:lvl7pPr marL="914400" algn="l" defTabSz="522288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 Black" pitchFamily="34" charset="0"/>
        </a:defRPr>
      </a:lvl7pPr>
      <a:lvl8pPr marL="1371600" algn="l" defTabSz="522288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 Black" pitchFamily="34" charset="0"/>
        </a:defRPr>
      </a:lvl8pPr>
      <a:lvl9pPr marL="1828800" algn="l" defTabSz="522288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 Black" pitchFamily="34" charset="0"/>
        </a:defRPr>
      </a:lvl9pPr>
    </p:titleStyle>
    <p:bodyStyle>
      <a:lvl1pPr marL="195263" indent="-195263" algn="l" defTabSz="522288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422275" indent="-160338" algn="l" defTabSz="522288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2pPr>
      <a:lvl3pPr marL="652463" indent="-130175" algn="l" defTabSz="522288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914400" indent="-130175" algn="l" defTabSz="522288" rtl="0" eaLnBrk="0" fontAlgn="base" hangingPunct="0">
        <a:spcBef>
          <a:spcPct val="200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</a:defRPr>
      </a:lvl4pPr>
      <a:lvl5pPr marL="1176338" indent="-131763" algn="l" defTabSz="522288" rtl="0" eaLnBrk="0" fontAlgn="base" hangingPunct="0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5pPr>
      <a:lvl6pPr marL="1633538" indent="-131763" algn="l" defTabSz="522288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6pPr>
      <a:lvl7pPr marL="2090738" indent="-131763" algn="l" defTabSz="522288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7pPr>
      <a:lvl8pPr marL="2547938" indent="-131763" algn="l" defTabSz="522288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8pPr>
      <a:lvl9pPr marL="3005138" indent="-131763" algn="l" defTabSz="522288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 userDrawn="1"/>
        </p:nvSpPr>
        <p:spPr bwMode="auto">
          <a:xfrm>
            <a:off x="0" y="2476500"/>
            <a:ext cx="27432000" cy="13982700"/>
          </a:xfrm>
          <a:prstGeom prst="rect">
            <a:avLst/>
          </a:prstGeom>
          <a:solidFill>
            <a:srgbClr val="EAD5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43" name="Rectangle 3"/>
          <p:cNvSpPr>
            <a:spLocks noChangeArrowheads="1"/>
          </p:cNvSpPr>
          <p:nvPr userDrawn="1"/>
        </p:nvSpPr>
        <p:spPr bwMode="auto">
          <a:xfrm>
            <a:off x="0" y="0"/>
            <a:ext cx="27432000" cy="2386013"/>
          </a:xfrm>
          <a:prstGeom prst="rect">
            <a:avLst/>
          </a:prstGeom>
          <a:solidFill>
            <a:srgbClr val="D8B08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44" name="Rectangle 4" descr="Parchment"/>
          <p:cNvSpPr>
            <a:spLocks noChangeArrowheads="1"/>
          </p:cNvSpPr>
          <p:nvPr userDrawn="1"/>
        </p:nvSpPr>
        <p:spPr bwMode="auto">
          <a:xfrm>
            <a:off x="492125" y="2819400"/>
            <a:ext cx="26463625" cy="13274675"/>
          </a:xfrm>
          <a:prstGeom prst="rect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 w="12700">
            <a:solidFill>
              <a:srgbClr val="0034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45" name="Rectangle 5"/>
          <p:cNvSpPr>
            <a:spLocks noChangeArrowheads="1"/>
          </p:cNvSpPr>
          <p:nvPr userDrawn="1"/>
        </p:nvSpPr>
        <p:spPr bwMode="auto">
          <a:xfrm>
            <a:off x="0" y="2400300"/>
            <a:ext cx="27432000" cy="65088"/>
          </a:xfrm>
          <a:prstGeom prst="rect">
            <a:avLst/>
          </a:prstGeom>
          <a:solidFill>
            <a:srgbClr val="66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636588"/>
            <a:ext cx="2620327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2236" tIns="26117" rIns="52236" bIns="261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6325" y="3144838"/>
            <a:ext cx="25252363" cy="1252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2236" tIns="26117" rIns="52236" bIns="261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248" name="Text Box 8"/>
          <p:cNvSpPr txBox="1">
            <a:spLocks noChangeArrowheads="1"/>
          </p:cNvSpPr>
          <p:nvPr userDrawn="1"/>
        </p:nvSpPr>
        <p:spPr bwMode="auto">
          <a:xfrm>
            <a:off x="23944263" y="16154400"/>
            <a:ext cx="29543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2978150">
              <a:defRPr/>
            </a:pPr>
            <a:r>
              <a:rPr lang="en-US" sz="1000" b="0">
                <a:solidFill>
                  <a:srgbClr val="800000"/>
                </a:solidFill>
                <a:latin typeface="Comic Sans MS" pitchFamily="66" charset="0"/>
                <a:cs typeface="+mn-cs"/>
              </a:rPr>
              <a:t>Template provided by: “posters4research.com”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88" r:id="rId2"/>
    <p:sldLayoutId id="2147483687" r:id="rId3"/>
    <p:sldLayoutId id="2147483686" r:id="rId4"/>
    <p:sldLayoutId id="2147483685" r:id="rId5"/>
    <p:sldLayoutId id="2147483684" r:id="rId6"/>
    <p:sldLayoutId id="2147483683" r:id="rId7"/>
    <p:sldLayoutId id="2147483682" r:id="rId8"/>
    <p:sldLayoutId id="2147483681" r:id="rId9"/>
    <p:sldLayoutId id="2147483680" r:id="rId10"/>
    <p:sldLayoutId id="2147483679" r:id="rId11"/>
  </p:sldLayoutIdLst>
  <p:txStyles>
    <p:titleStyle>
      <a:lvl1pPr algn="l" defTabSz="52228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l" defTabSz="52228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 Black" pitchFamily="34" charset="0"/>
        </a:defRPr>
      </a:lvl2pPr>
      <a:lvl3pPr algn="l" defTabSz="52228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 Black" pitchFamily="34" charset="0"/>
        </a:defRPr>
      </a:lvl3pPr>
      <a:lvl4pPr algn="l" defTabSz="52228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 Black" pitchFamily="34" charset="0"/>
        </a:defRPr>
      </a:lvl4pPr>
      <a:lvl5pPr algn="l" defTabSz="52228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 Black" pitchFamily="34" charset="0"/>
        </a:defRPr>
      </a:lvl5pPr>
      <a:lvl6pPr marL="457200" algn="l" defTabSz="522288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 Black" pitchFamily="34" charset="0"/>
        </a:defRPr>
      </a:lvl6pPr>
      <a:lvl7pPr marL="914400" algn="l" defTabSz="522288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 Black" pitchFamily="34" charset="0"/>
        </a:defRPr>
      </a:lvl7pPr>
      <a:lvl8pPr marL="1371600" algn="l" defTabSz="522288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 Black" pitchFamily="34" charset="0"/>
        </a:defRPr>
      </a:lvl8pPr>
      <a:lvl9pPr marL="1828800" algn="l" defTabSz="522288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 Black" pitchFamily="34" charset="0"/>
        </a:defRPr>
      </a:lvl9pPr>
    </p:titleStyle>
    <p:bodyStyle>
      <a:lvl1pPr marL="195263" indent="-195263" algn="l" defTabSz="522288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422275" indent="-160338" algn="l" defTabSz="522288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2pPr>
      <a:lvl3pPr marL="652463" indent="-130175" algn="l" defTabSz="522288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914400" indent="-130175" algn="l" defTabSz="522288" rtl="0" eaLnBrk="0" fontAlgn="base" hangingPunct="0">
        <a:spcBef>
          <a:spcPct val="200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</a:defRPr>
      </a:lvl4pPr>
      <a:lvl5pPr marL="1176338" indent="-131763" algn="l" defTabSz="522288" rtl="0" eaLnBrk="0" fontAlgn="base" hangingPunct="0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5pPr>
      <a:lvl6pPr marL="1633538" indent="-131763" algn="l" defTabSz="522288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6pPr>
      <a:lvl7pPr marL="2090738" indent="-131763" algn="l" defTabSz="522288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7pPr>
      <a:lvl8pPr marL="2547938" indent="-131763" algn="l" defTabSz="522288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8pPr>
      <a:lvl9pPr marL="3005138" indent="-131763" algn="l" defTabSz="522288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 userDrawn="1"/>
        </p:nvSpPr>
        <p:spPr bwMode="auto">
          <a:xfrm>
            <a:off x="0" y="2476500"/>
            <a:ext cx="27432000" cy="13982700"/>
          </a:xfrm>
          <a:prstGeom prst="rect">
            <a:avLst/>
          </a:prstGeom>
          <a:solidFill>
            <a:srgbClr val="EAD5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267" name="Rectangle 3"/>
          <p:cNvSpPr>
            <a:spLocks noChangeArrowheads="1"/>
          </p:cNvSpPr>
          <p:nvPr userDrawn="1"/>
        </p:nvSpPr>
        <p:spPr bwMode="auto">
          <a:xfrm>
            <a:off x="0" y="0"/>
            <a:ext cx="27432000" cy="2386013"/>
          </a:xfrm>
          <a:prstGeom prst="rect">
            <a:avLst/>
          </a:prstGeom>
          <a:solidFill>
            <a:srgbClr val="D8B08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268" name="Rectangle 4"/>
          <p:cNvSpPr>
            <a:spLocks noChangeArrowheads="1"/>
          </p:cNvSpPr>
          <p:nvPr userDrawn="1"/>
        </p:nvSpPr>
        <p:spPr bwMode="auto">
          <a:xfrm>
            <a:off x="0" y="2400300"/>
            <a:ext cx="27432000" cy="65088"/>
          </a:xfrm>
          <a:prstGeom prst="rect">
            <a:avLst/>
          </a:prstGeom>
          <a:solidFill>
            <a:srgbClr val="66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269" name="Rectangle 5" descr="Parchment"/>
          <p:cNvSpPr>
            <a:spLocks noChangeArrowheads="1"/>
          </p:cNvSpPr>
          <p:nvPr userDrawn="1"/>
        </p:nvSpPr>
        <p:spPr bwMode="auto">
          <a:xfrm>
            <a:off x="428625" y="2749550"/>
            <a:ext cx="8524875" cy="13274675"/>
          </a:xfrm>
          <a:prstGeom prst="rect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 w="12700">
            <a:solidFill>
              <a:srgbClr val="0034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636588"/>
            <a:ext cx="2620327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2233" tIns="26116" rIns="52233" bIns="261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6325" y="3208338"/>
            <a:ext cx="7207250" cy="1240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2233" tIns="26116" rIns="52233" bIns="261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272" name="Rectangle 8" descr="Parchment"/>
          <p:cNvSpPr>
            <a:spLocks noChangeArrowheads="1"/>
          </p:cNvSpPr>
          <p:nvPr userDrawn="1"/>
        </p:nvSpPr>
        <p:spPr bwMode="auto">
          <a:xfrm>
            <a:off x="9447213" y="2749550"/>
            <a:ext cx="8524875" cy="13274675"/>
          </a:xfrm>
          <a:prstGeom prst="rect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 w="12700">
            <a:solidFill>
              <a:srgbClr val="0034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273" name="Rectangle 9" descr="Parchment"/>
          <p:cNvSpPr>
            <a:spLocks noChangeArrowheads="1"/>
          </p:cNvSpPr>
          <p:nvPr userDrawn="1"/>
        </p:nvSpPr>
        <p:spPr bwMode="auto">
          <a:xfrm>
            <a:off x="18467388" y="2749550"/>
            <a:ext cx="8524875" cy="13274675"/>
          </a:xfrm>
          <a:prstGeom prst="rect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 w="12700">
            <a:solidFill>
              <a:srgbClr val="0034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274" name="Text Box 10"/>
          <p:cNvSpPr txBox="1">
            <a:spLocks noChangeArrowheads="1"/>
          </p:cNvSpPr>
          <p:nvPr userDrawn="1"/>
        </p:nvSpPr>
        <p:spPr bwMode="auto">
          <a:xfrm>
            <a:off x="23944263" y="16154400"/>
            <a:ext cx="29543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2978150">
              <a:defRPr/>
            </a:pPr>
            <a:r>
              <a:rPr lang="en-US" sz="1000" b="0">
                <a:solidFill>
                  <a:srgbClr val="800000"/>
                </a:solidFill>
                <a:latin typeface="Comic Sans MS" pitchFamily="66" charset="0"/>
                <a:cs typeface="+mn-cs"/>
              </a:rPr>
              <a:t>Template provided by: “posters4research.com”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9" r:id="rId2"/>
    <p:sldLayoutId id="2147483698" r:id="rId3"/>
    <p:sldLayoutId id="2147483697" r:id="rId4"/>
    <p:sldLayoutId id="2147483696" r:id="rId5"/>
    <p:sldLayoutId id="2147483695" r:id="rId6"/>
    <p:sldLayoutId id="2147483694" r:id="rId7"/>
    <p:sldLayoutId id="2147483693" r:id="rId8"/>
    <p:sldLayoutId id="2147483692" r:id="rId9"/>
    <p:sldLayoutId id="2147483691" r:id="rId10"/>
    <p:sldLayoutId id="2147483690" r:id="rId11"/>
  </p:sldLayoutIdLst>
  <p:txStyles>
    <p:titleStyle>
      <a:lvl1pPr algn="l" defTabSz="52228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l" defTabSz="52228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 Black" pitchFamily="34" charset="0"/>
        </a:defRPr>
      </a:lvl2pPr>
      <a:lvl3pPr algn="l" defTabSz="52228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 Black" pitchFamily="34" charset="0"/>
        </a:defRPr>
      </a:lvl3pPr>
      <a:lvl4pPr algn="l" defTabSz="52228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 Black" pitchFamily="34" charset="0"/>
        </a:defRPr>
      </a:lvl4pPr>
      <a:lvl5pPr algn="l" defTabSz="52228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 Black" pitchFamily="34" charset="0"/>
        </a:defRPr>
      </a:lvl5pPr>
      <a:lvl6pPr marL="457200" algn="l" defTabSz="522288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 Black" pitchFamily="34" charset="0"/>
        </a:defRPr>
      </a:lvl6pPr>
      <a:lvl7pPr marL="914400" algn="l" defTabSz="522288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 Black" pitchFamily="34" charset="0"/>
        </a:defRPr>
      </a:lvl7pPr>
      <a:lvl8pPr marL="1371600" algn="l" defTabSz="522288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 Black" pitchFamily="34" charset="0"/>
        </a:defRPr>
      </a:lvl8pPr>
      <a:lvl9pPr marL="1828800" algn="l" defTabSz="522288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 Black" pitchFamily="34" charset="0"/>
        </a:defRPr>
      </a:lvl9pPr>
    </p:titleStyle>
    <p:bodyStyle>
      <a:lvl1pPr marL="195263" indent="-195263" algn="l" defTabSz="522288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422275" indent="-160338" algn="l" defTabSz="522288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2pPr>
      <a:lvl3pPr marL="652463" indent="-130175" algn="l" defTabSz="522288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914400" indent="-130175" algn="l" defTabSz="522288" rtl="0" eaLnBrk="0" fontAlgn="base" hangingPunct="0">
        <a:spcBef>
          <a:spcPct val="200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</a:defRPr>
      </a:lvl4pPr>
      <a:lvl5pPr marL="1176338" indent="-131763" algn="l" defTabSz="522288" rtl="0" eaLnBrk="0" fontAlgn="base" hangingPunct="0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5pPr>
      <a:lvl6pPr marL="1633538" indent="-131763" algn="l" defTabSz="522288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6pPr>
      <a:lvl7pPr marL="2090738" indent="-131763" algn="l" defTabSz="522288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7pPr>
      <a:lvl8pPr marL="2547938" indent="-131763" algn="l" defTabSz="522288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8pPr>
      <a:lvl9pPr marL="3005138" indent="-131763" algn="l" defTabSz="522288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 userDrawn="1"/>
        </p:nvSpPr>
        <p:spPr bwMode="auto">
          <a:xfrm>
            <a:off x="0" y="2476500"/>
            <a:ext cx="27432000" cy="13982700"/>
          </a:xfrm>
          <a:prstGeom prst="rect">
            <a:avLst/>
          </a:prstGeom>
          <a:solidFill>
            <a:srgbClr val="EAD5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291" name="Rectangle 3"/>
          <p:cNvSpPr>
            <a:spLocks noChangeArrowheads="1"/>
          </p:cNvSpPr>
          <p:nvPr userDrawn="1"/>
        </p:nvSpPr>
        <p:spPr bwMode="auto">
          <a:xfrm>
            <a:off x="0" y="0"/>
            <a:ext cx="27432000" cy="2386013"/>
          </a:xfrm>
          <a:prstGeom prst="rect">
            <a:avLst/>
          </a:prstGeom>
          <a:solidFill>
            <a:srgbClr val="D8B08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292" name="Rectangle 4"/>
          <p:cNvSpPr>
            <a:spLocks noChangeArrowheads="1"/>
          </p:cNvSpPr>
          <p:nvPr userDrawn="1"/>
        </p:nvSpPr>
        <p:spPr bwMode="auto">
          <a:xfrm>
            <a:off x="0" y="2400300"/>
            <a:ext cx="27432000" cy="65088"/>
          </a:xfrm>
          <a:prstGeom prst="rect">
            <a:avLst/>
          </a:prstGeom>
          <a:solidFill>
            <a:srgbClr val="66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293" name="Rectangle 5" descr="Parchment"/>
          <p:cNvSpPr>
            <a:spLocks noChangeArrowheads="1"/>
          </p:cNvSpPr>
          <p:nvPr userDrawn="1"/>
        </p:nvSpPr>
        <p:spPr bwMode="auto">
          <a:xfrm>
            <a:off x="414338" y="2819400"/>
            <a:ext cx="13001625" cy="13274675"/>
          </a:xfrm>
          <a:prstGeom prst="rect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 w="12700">
            <a:solidFill>
              <a:srgbClr val="0034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294" name="Rectangle 6" descr="Parchment"/>
          <p:cNvSpPr>
            <a:spLocks noChangeArrowheads="1"/>
          </p:cNvSpPr>
          <p:nvPr userDrawn="1"/>
        </p:nvSpPr>
        <p:spPr bwMode="auto">
          <a:xfrm>
            <a:off x="13920788" y="2819400"/>
            <a:ext cx="6238875" cy="13274675"/>
          </a:xfrm>
          <a:prstGeom prst="rect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 w="12700">
            <a:solidFill>
              <a:srgbClr val="0034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295" name="Rectangle 7" descr="Parchment"/>
          <p:cNvSpPr>
            <a:spLocks noChangeArrowheads="1"/>
          </p:cNvSpPr>
          <p:nvPr userDrawn="1"/>
        </p:nvSpPr>
        <p:spPr bwMode="auto">
          <a:xfrm>
            <a:off x="20669250" y="2819400"/>
            <a:ext cx="6238875" cy="13274675"/>
          </a:xfrm>
          <a:prstGeom prst="rect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 w="12700">
            <a:solidFill>
              <a:srgbClr val="0034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018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636588"/>
            <a:ext cx="2620327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2231" tIns="26115" rIns="52231" bIns="261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0185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6325" y="3627438"/>
            <a:ext cx="5186363" cy="1240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2231" tIns="26115" rIns="52231" bIns="26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 userDrawn="1"/>
        </p:nvSpPr>
        <p:spPr bwMode="auto">
          <a:xfrm>
            <a:off x="23944263" y="16154400"/>
            <a:ext cx="29543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2978150">
              <a:defRPr/>
            </a:pPr>
            <a:r>
              <a:rPr lang="en-US" sz="1000" b="0">
                <a:solidFill>
                  <a:srgbClr val="800000"/>
                </a:solidFill>
                <a:latin typeface="Comic Sans MS" pitchFamily="66" charset="0"/>
                <a:cs typeface="+mn-cs"/>
              </a:rPr>
              <a:t>Template provided by: “posters4research.com”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0" r:id="rId2"/>
    <p:sldLayoutId id="2147483709" r:id="rId3"/>
    <p:sldLayoutId id="2147483708" r:id="rId4"/>
    <p:sldLayoutId id="2147483707" r:id="rId5"/>
    <p:sldLayoutId id="2147483706" r:id="rId6"/>
    <p:sldLayoutId id="2147483705" r:id="rId7"/>
    <p:sldLayoutId id="2147483704" r:id="rId8"/>
    <p:sldLayoutId id="2147483703" r:id="rId9"/>
    <p:sldLayoutId id="2147483702" r:id="rId10"/>
    <p:sldLayoutId id="2147483701" r:id="rId11"/>
  </p:sldLayoutIdLst>
  <p:txStyles>
    <p:titleStyle>
      <a:lvl1pPr algn="l" defTabSz="52228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l" defTabSz="52228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 Black" pitchFamily="34" charset="0"/>
        </a:defRPr>
      </a:lvl2pPr>
      <a:lvl3pPr algn="l" defTabSz="52228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 Black" pitchFamily="34" charset="0"/>
        </a:defRPr>
      </a:lvl3pPr>
      <a:lvl4pPr algn="l" defTabSz="52228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 Black" pitchFamily="34" charset="0"/>
        </a:defRPr>
      </a:lvl4pPr>
      <a:lvl5pPr algn="l" defTabSz="52228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 Black" pitchFamily="34" charset="0"/>
        </a:defRPr>
      </a:lvl5pPr>
      <a:lvl6pPr marL="457200" algn="l" defTabSz="522288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 Black" pitchFamily="34" charset="0"/>
        </a:defRPr>
      </a:lvl6pPr>
      <a:lvl7pPr marL="914400" algn="l" defTabSz="522288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 Black" pitchFamily="34" charset="0"/>
        </a:defRPr>
      </a:lvl7pPr>
      <a:lvl8pPr marL="1371600" algn="l" defTabSz="522288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 Black" pitchFamily="34" charset="0"/>
        </a:defRPr>
      </a:lvl8pPr>
      <a:lvl9pPr marL="1828800" algn="l" defTabSz="522288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 Black" pitchFamily="34" charset="0"/>
        </a:defRPr>
      </a:lvl9pPr>
    </p:titleStyle>
    <p:bodyStyle>
      <a:lvl1pPr marL="195263" indent="-195263" algn="l" defTabSz="522288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422275" indent="-160338" algn="l" defTabSz="522288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2pPr>
      <a:lvl3pPr marL="652463" indent="-130175" algn="l" defTabSz="522288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914400" indent="-130175" algn="l" defTabSz="522288" rtl="0" eaLnBrk="0" fontAlgn="base" hangingPunct="0">
        <a:spcBef>
          <a:spcPct val="200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</a:defRPr>
      </a:lvl4pPr>
      <a:lvl5pPr marL="1176338" indent="-131763" algn="l" defTabSz="522288" rtl="0" eaLnBrk="0" fontAlgn="base" hangingPunct="0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5pPr>
      <a:lvl6pPr marL="1633538" indent="-131763" algn="l" defTabSz="522288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6pPr>
      <a:lvl7pPr marL="2090738" indent="-131763" algn="l" defTabSz="522288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7pPr>
      <a:lvl8pPr marL="2547938" indent="-131763" algn="l" defTabSz="522288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8pPr>
      <a:lvl9pPr marL="3005138" indent="-131763" algn="l" defTabSz="522288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 userDrawn="1"/>
        </p:nvSpPr>
        <p:spPr bwMode="auto">
          <a:xfrm>
            <a:off x="0" y="2476500"/>
            <a:ext cx="27432000" cy="13982700"/>
          </a:xfrm>
          <a:prstGeom prst="rect">
            <a:avLst/>
          </a:prstGeom>
          <a:solidFill>
            <a:srgbClr val="EAD5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315" name="Rectangle 3"/>
          <p:cNvSpPr>
            <a:spLocks noChangeArrowheads="1"/>
          </p:cNvSpPr>
          <p:nvPr userDrawn="1"/>
        </p:nvSpPr>
        <p:spPr bwMode="auto">
          <a:xfrm>
            <a:off x="0" y="0"/>
            <a:ext cx="27432000" cy="2386013"/>
          </a:xfrm>
          <a:prstGeom prst="rect">
            <a:avLst/>
          </a:prstGeom>
          <a:solidFill>
            <a:srgbClr val="D8B08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316" name="Rectangle 4"/>
          <p:cNvSpPr>
            <a:spLocks noChangeArrowheads="1"/>
          </p:cNvSpPr>
          <p:nvPr userDrawn="1"/>
        </p:nvSpPr>
        <p:spPr bwMode="auto">
          <a:xfrm>
            <a:off x="0" y="2400300"/>
            <a:ext cx="27432000" cy="65088"/>
          </a:xfrm>
          <a:prstGeom prst="rect">
            <a:avLst/>
          </a:prstGeom>
          <a:solidFill>
            <a:srgbClr val="66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317" name="Rectangle 5" descr="Parchment"/>
          <p:cNvSpPr>
            <a:spLocks noChangeArrowheads="1"/>
          </p:cNvSpPr>
          <p:nvPr userDrawn="1"/>
        </p:nvSpPr>
        <p:spPr bwMode="auto">
          <a:xfrm>
            <a:off x="428625" y="2819400"/>
            <a:ext cx="6238875" cy="13274675"/>
          </a:xfrm>
          <a:prstGeom prst="rect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 w="12700">
            <a:solidFill>
              <a:srgbClr val="0034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318" name="Rectangle 6" descr="Parchment"/>
          <p:cNvSpPr>
            <a:spLocks noChangeArrowheads="1"/>
          </p:cNvSpPr>
          <p:nvPr userDrawn="1"/>
        </p:nvSpPr>
        <p:spPr bwMode="auto">
          <a:xfrm>
            <a:off x="7177088" y="2819400"/>
            <a:ext cx="6238875" cy="13274675"/>
          </a:xfrm>
          <a:prstGeom prst="rect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 w="12700">
            <a:solidFill>
              <a:srgbClr val="0034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319" name="Rectangle 7" descr="Parchment"/>
          <p:cNvSpPr>
            <a:spLocks noChangeArrowheads="1"/>
          </p:cNvSpPr>
          <p:nvPr userDrawn="1"/>
        </p:nvSpPr>
        <p:spPr bwMode="auto">
          <a:xfrm>
            <a:off x="13920788" y="2819400"/>
            <a:ext cx="12969875" cy="13274675"/>
          </a:xfrm>
          <a:prstGeom prst="rect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 w="12700">
            <a:solidFill>
              <a:srgbClr val="0034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247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636588"/>
            <a:ext cx="2620327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2228" tIns="26114" rIns="52228" bIns="261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247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6325" y="3627438"/>
            <a:ext cx="5186363" cy="1240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2228" tIns="26114" rIns="52228" bIns="261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 userDrawn="1"/>
        </p:nvSpPr>
        <p:spPr bwMode="auto">
          <a:xfrm>
            <a:off x="23944263" y="16154400"/>
            <a:ext cx="29543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2978150">
              <a:defRPr/>
            </a:pPr>
            <a:r>
              <a:rPr lang="en-US" sz="1000" b="0">
                <a:solidFill>
                  <a:srgbClr val="800000"/>
                </a:solidFill>
                <a:latin typeface="Comic Sans MS" pitchFamily="66" charset="0"/>
                <a:cs typeface="+mn-cs"/>
              </a:rPr>
              <a:t>Template provided by: “posters4research.com”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1" r:id="rId2"/>
    <p:sldLayoutId id="2147483720" r:id="rId3"/>
    <p:sldLayoutId id="2147483719" r:id="rId4"/>
    <p:sldLayoutId id="2147483718" r:id="rId5"/>
    <p:sldLayoutId id="2147483717" r:id="rId6"/>
    <p:sldLayoutId id="2147483716" r:id="rId7"/>
    <p:sldLayoutId id="2147483715" r:id="rId8"/>
    <p:sldLayoutId id="2147483714" r:id="rId9"/>
    <p:sldLayoutId id="2147483713" r:id="rId10"/>
    <p:sldLayoutId id="2147483712" r:id="rId11"/>
  </p:sldLayoutIdLst>
  <p:txStyles>
    <p:titleStyle>
      <a:lvl1pPr algn="l" defTabSz="52228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l" defTabSz="52228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 Black" pitchFamily="34" charset="0"/>
        </a:defRPr>
      </a:lvl2pPr>
      <a:lvl3pPr algn="l" defTabSz="52228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 Black" pitchFamily="34" charset="0"/>
        </a:defRPr>
      </a:lvl3pPr>
      <a:lvl4pPr algn="l" defTabSz="52228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 Black" pitchFamily="34" charset="0"/>
        </a:defRPr>
      </a:lvl4pPr>
      <a:lvl5pPr algn="l" defTabSz="52228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 Black" pitchFamily="34" charset="0"/>
        </a:defRPr>
      </a:lvl5pPr>
      <a:lvl6pPr marL="457200" algn="l" defTabSz="522288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 Black" pitchFamily="34" charset="0"/>
        </a:defRPr>
      </a:lvl6pPr>
      <a:lvl7pPr marL="914400" algn="l" defTabSz="522288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 Black" pitchFamily="34" charset="0"/>
        </a:defRPr>
      </a:lvl7pPr>
      <a:lvl8pPr marL="1371600" algn="l" defTabSz="522288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 Black" pitchFamily="34" charset="0"/>
        </a:defRPr>
      </a:lvl8pPr>
      <a:lvl9pPr marL="1828800" algn="l" defTabSz="522288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 Black" pitchFamily="34" charset="0"/>
        </a:defRPr>
      </a:lvl9pPr>
    </p:titleStyle>
    <p:bodyStyle>
      <a:lvl1pPr marL="195263" indent="-195263" algn="l" defTabSz="522288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422275" indent="-160338" algn="l" defTabSz="522288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2pPr>
      <a:lvl3pPr marL="652463" indent="-130175" algn="l" defTabSz="522288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914400" indent="-130175" algn="l" defTabSz="522288" rtl="0" eaLnBrk="0" fontAlgn="base" hangingPunct="0">
        <a:spcBef>
          <a:spcPct val="200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</a:defRPr>
      </a:lvl4pPr>
      <a:lvl5pPr marL="1176338" indent="-131763" algn="l" defTabSz="522288" rtl="0" eaLnBrk="0" fontAlgn="base" hangingPunct="0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5pPr>
      <a:lvl6pPr marL="1633538" indent="-131763" algn="l" defTabSz="522288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6pPr>
      <a:lvl7pPr marL="2090738" indent="-131763" algn="l" defTabSz="522288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7pPr>
      <a:lvl8pPr marL="2547938" indent="-131763" algn="l" defTabSz="522288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8pPr>
      <a:lvl9pPr marL="3005138" indent="-131763" algn="l" defTabSz="522288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5" Type="http://schemas.openxmlformats.org/officeDocument/2006/relationships/image" Target="../media/image4.jpeg"/><Relationship Id="rId10" Type="http://schemas.openxmlformats.org/officeDocument/2006/relationships/comments" Target="../comments/comment1.xml"/><Relationship Id="rId4" Type="http://schemas.openxmlformats.org/officeDocument/2006/relationships/image" Target="../media/image3.jpeg"/><Relationship Id="rId9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342"/>
          <p:cNvSpPr>
            <a:spLocks noChangeArrowheads="1"/>
          </p:cNvSpPr>
          <p:nvPr/>
        </p:nvSpPr>
        <p:spPr bwMode="auto">
          <a:xfrm>
            <a:off x="2362200" y="76200"/>
            <a:ext cx="2255520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2" tIns="45701" rIns="91402" bIns="4570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>
                <a:latin typeface="Garamond" pitchFamily="18" charset="0"/>
              </a:rPr>
              <a:t>Chemical Vapor Deposition of Tungsten onto the Inside of a Quartz Capillary </a:t>
            </a:r>
            <a:br>
              <a:rPr lang="en-US" sz="4400" dirty="0">
                <a:latin typeface="Garamond" pitchFamily="18" charset="0"/>
              </a:rPr>
            </a:br>
            <a:r>
              <a:rPr lang="en-US" sz="4400" dirty="0">
                <a:latin typeface="Garamond" pitchFamily="18" charset="0"/>
              </a:rPr>
              <a:t>for the Creation of a New </a:t>
            </a:r>
            <a:r>
              <a:rPr lang="en-US" sz="4400" i="1" dirty="0">
                <a:latin typeface="Garamond" pitchFamily="18" charset="0"/>
              </a:rPr>
              <a:t>In Vitro </a:t>
            </a:r>
            <a:r>
              <a:rPr lang="en-US" sz="4400" dirty="0">
                <a:latin typeface="Garamond" pitchFamily="18" charset="0"/>
              </a:rPr>
              <a:t>Biosensor</a:t>
            </a:r>
            <a:r>
              <a:rPr lang="en-US" sz="4800" dirty="0">
                <a:latin typeface="Garamond" pitchFamily="18" charset="0"/>
              </a:rPr>
              <a:t> </a:t>
            </a:r>
            <a:br>
              <a:rPr lang="en-US" sz="4800" dirty="0">
                <a:latin typeface="Garamond" pitchFamily="18" charset="0"/>
              </a:rPr>
            </a:br>
            <a:r>
              <a:rPr lang="en-US" sz="2800" dirty="0">
                <a:latin typeface="Garamond" pitchFamily="18" charset="0"/>
              </a:rPr>
              <a:t>Daniel Engel, Jeffrey </a:t>
            </a:r>
            <a:r>
              <a:rPr lang="en-US" sz="2800" dirty="0" err="1">
                <a:latin typeface="Garamond" pitchFamily="18" charset="0"/>
              </a:rPr>
              <a:t>Halpern</a:t>
            </a:r>
            <a:r>
              <a:rPr lang="en-US" sz="2800" dirty="0">
                <a:latin typeface="Garamond" pitchFamily="18" charset="0"/>
              </a:rPr>
              <a:t>, Clifford Hayman, Dr. Heidi Martin</a:t>
            </a:r>
            <a:r>
              <a:rPr lang="en-US" sz="2700" dirty="0">
                <a:latin typeface="Garamond" pitchFamily="18" charset="0"/>
              </a:rPr>
              <a:t/>
            </a:r>
            <a:br>
              <a:rPr lang="en-US" sz="2700" dirty="0">
                <a:latin typeface="Garamond" pitchFamily="18" charset="0"/>
              </a:rPr>
            </a:br>
            <a:r>
              <a:rPr lang="en-US" dirty="0">
                <a:latin typeface="Garamond" pitchFamily="18" charset="0"/>
              </a:rPr>
              <a:t>Case Western Reserve University, Department of Chemical Engineering</a:t>
            </a:r>
            <a:endParaRPr lang="en-US" b="0" i="1" dirty="0">
              <a:latin typeface="Garamond" pitchFamily="18" charset="0"/>
            </a:endParaRPr>
          </a:p>
        </p:txBody>
      </p:sp>
      <p:sp>
        <p:nvSpPr>
          <p:cNvPr id="75778" name="Text Box 343"/>
          <p:cNvSpPr txBox="1">
            <a:spLocks noChangeArrowheads="1"/>
          </p:cNvSpPr>
          <p:nvPr/>
        </p:nvSpPr>
        <p:spPr bwMode="auto">
          <a:xfrm>
            <a:off x="433388" y="2819400"/>
            <a:ext cx="6230937" cy="5842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lIns="91426" tIns="45710" rIns="91426" bIns="4571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latin typeface="Garamond" pitchFamily="18" charset="0"/>
              </a:rPr>
              <a:t>Objective</a:t>
            </a:r>
          </a:p>
        </p:txBody>
      </p:sp>
      <p:sp>
        <p:nvSpPr>
          <p:cNvPr id="75779" name="Text Box 344"/>
          <p:cNvSpPr txBox="1">
            <a:spLocks noChangeArrowheads="1"/>
          </p:cNvSpPr>
          <p:nvPr/>
        </p:nvSpPr>
        <p:spPr bwMode="auto">
          <a:xfrm>
            <a:off x="457200" y="5740400"/>
            <a:ext cx="6235700" cy="5842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lIns="91426" tIns="45710" rIns="91426" bIns="4571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latin typeface="Garamond" pitchFamily="18" charset="0"/>
              </a:rPr>
              <a:t>Rationale</a:t>
            </a:r>
          </a:p>
        </p:txBody>
      </p:sp>
      <p:sp>
        <p:nvSpPr>
          <p:cNvPr id="75780" name="Text Box 345"/>
          <p:cNvSpPr txBox="1">
            <a:spLocks noChangeArrowheads="1"/>
          </p:cNvSpPr>
          <p:nvPr/>
        </p:nvSpPr>
        <p:spPr bwMode="auto">
          <a:xfrm>
            <a:off x="609600" y="3352800"/>
            <a:ext cx="5867400" cy="2308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6" tIns="45710" rIns="91426" bIns="45710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en-US" b="0" dirty="0">
                <a:latin typeface="Garamond" pitchFamily="18" charset="0"/>
              </a:rPr>
              <a:t>To </a:t>
            </a:r>
            <a:r>
              <a:rPr lang="en-US" b="0" dirty="0" smtClean="0">
                <a:latin typeface="Garamond" pitchFamily="18" charset="0"/>
              </a:rPr>
              <a:t>line </a:t>
            </a:r>
            <a:r>
              <a:rPr lang="en-US" b="0" dirty="0">
                <a:latin typeface="Garamond" pitchFamily="18" charset="0"/>
              </a:rPr>
              <a:t>the inner diameter of a pulled (1-3 micron ID) quartz capillary with tungsten metal</a:t>
            </a:r>
          </a:p>
          <a:p>
            <a:pPr algn="just">
              <a:buFont typeface="Arial" charset="0"/>
              <a:buChar char="•"/>
            </a:pPr>
            <a:r>
              <a:rPr lang="en-US" b="0" dirty="0">
                <a:latin typeface="Garamond" pitchFamily="18" charset="0"/>
              </a:rPr>
              <a:t>Using this microelectrode, </a:t>
            </a:r>
            <a:r>
              <a:rPr lang="en-US" b="0" dirty="0" smtClean="0">
                <a:latin typeface="Garamond" pitchFamily="18" charset="0"/>
              </a:rPr>
              <a:t>implement </a:t>
            </a:r>
            <a:r>
              <a:rPr lang="en-US" b="0" dirty="0">
                <a:latin typeface="Garamond" pitchFamily="18" charset="0"/>
              </a:rPr>
              <a:t>a </a:t>
            </a:r>
            <a:r>
              <a:rPr lang="en-US" b="0" dirty="0" smtClean="0">
                <a:latin typeface="Garamond" pitchFamily="18" charset="0"/>
              </a:rPr>
              <a:t>smaller</a:t>
            </a:r>
            <a:r>
              <a:rPr lang="en-US" b="0" dirty="0">
                <a:latin typeface="Garamond" pitchFamily="18" charset="0"/>
              </a:rPr>
              <a:t>, diamond-based </a:t>
            </a:r>
            <a:r>
              <a:rPr lang="en-US" b="0" i="1" dirty="0">
                <a:latin typeface="Garamond" pitchFamily="18" charset="0"/>
              </a:rPr>
              <a:t>in vitro </a:t>
            </a:r>
            <a:r>
              <a:rPr lang="en-US" b="0" dirty="0" smtClean="0">
                <a:latin typeface="Garamond" pitchFamily="18" charset="0"/>
              </a:rPr>
              <a:t>biosensor</a:t>
            </a:r>
          </a:p>
          <a:p>
            <a:pPr algn="just">
              <a:buFont typeface="Arial" charset="0"/>
              <a:buChar char="•"/>
            </a:pPr>
            <a:r>
              <a:rPr lang="en-US" b="0" dirty="0" smtClean="0">
                <a:latin typeface="Garamond" pitchFamily="18" charset="0"/>
              </a:rPr>
              <a:t>To design a custom reactor to line the inside of a quartz capillary with tungsten metal</a:t>
            </a:r>
            <a:endParaRPr lang="en-US" b="0" dirty="0">
              <a:latin typeface="Garamond" pitchFamily="18" charset="0"/>
            </a:endParaRPr>
          </a:p>
        </p:txBody>
      </p:sp>
      <p:sp>
        <p:nvSpPr>
          <p:cNvPr id="75781" name="Text Box 346"/>
          <p:cNvSpPr txBox="1">
            <a:spLocks noChangeArrowheads="1"/>
          </p:cNvSpPr>
          <p:nvPr/>
        </p:nvSpPr>
        <p:spPr bwMode="auto">
          <a:xfrm>
            <a:off x="685800" y="6342777"/>
            <a:ext cx="5791200" cy="6001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0" rIns="91426" bIns="45710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en-US" b="0" dirty="0">
                <a:latin typeface="Garamond" pitchFamily="18" charset="0"/>
              </a:rPr>
              <a:t>Serotonin </a:t>
            </a:r>
            <a:r>
              <a:rPr lang="en-US" b="0" dirty="0" smtClean="0">
                <a:latin typeface="Garamond" pitchFamily="18" charset="0"/>
              </a:rPr>
              <a:t>does not bind to diamond </a:t>
            </a:r>
            <a:r>
              <a:rPr lang="en-US" b="0" dirty="0" err="1" smtClean="0">
                <a:latin typeface="Garamond" pitchFamily="18" charset="0"/>
              </a:rPr>
              <a:t>microeelectrodes</a:t>
            </a:r>
            <a:r>
              <a:rPr lang="en-US" b="0" dirty="0" smtClean="0">
                <a:latin typeface="Garamond" pitchFamily="18" charset="0"/>
              </a:rPr>
              <a:t>, unlike carbon fiber microelectrodes, </a:t>
            </a:r>
            <a:r>
              <a:rPr lang="en-US" b="0" dirty="0">
                <a:latin typeface="Garamond" pitchFamily="18" charset="0"/>
              </a:rPr>
              <a:t>when using </a:t>
            </a:r>
            <a:r>
              <a:rPr lang="en-US" b="0" dirty="0" err="1">
                <a:latin typeface="Garamond" pitchFamily="18" charset="0"/>
              </a:rPr>
              <a:t>voltammetric</a:t>
            </a:r>
            <a:r>
              <a:rPr lang="en-US" b="0" dirty="0">
                <a:latin typeface="Garamond" pitchFamily="18" charset="0"/>
              </a:rPr>
              <a:t> techniques</a:t>
            </a:r>
          </a:p>
          <a:p>
            <a:pPr algn="just">
              <a:buFont typeface="Arial" charset="0"/>
              <a:buChar char="•"/>
            </a:pPr>
            <a:r>
              <a:rPr lang="en-US" b="0" dirty="0">
                <a:latin typeface="Garamond" pitchFamily="18" charset="0"/>
              </a:rPr>
              <a:t>Diamond has lower baseline current than CFE for Fast-Scan Cyclic </a:t>
            </a:r>
            <a:r>
              <a:rPr lang="en-US" b="0" dirty="0" err="1">
                <a:latin typeface="Garamond" pitchFamily="18" charset="0"/>
              </a:rPr>
              <a:t>Voltammetry</a:t>
            </a:r>
            <a:r>
              <a:rPr lang="en-US" b="0" dirty="0">
                <a:latin typeface="Garamond" pitchFamily="18" charset="0"/>
              </a:rPr>
              <a:t> (FSCV)</a:t>
            </a:r>
          </a:p>
          <a:p>
            <a:pPr algn="just">
              <a:buFont typeface="Arial" charset="0"/>
              <a:buChar char="•"/>
            </a:pPr>
            <a:r>
              <a:rPr lang="en-US" b="0" dirty="0">
                <a:latin typeface="Garamond" pitchFamily="18" charset="0"/>
              </a:rPr>
              <a:t>With a reduced size (1-3 </a:t>
            </a:r>
            <a:r>
              <a:rPr lang="el-GR" b="0" dirty="0">
                <a:latin typeface="Garamond" pitchFamily="18" charset="0"/>
              </a:rPr>
              <a:t>μ</a:t>
            </a:r>
            <a:r>
              <a:rPr lang="en-US" b="0" dirty="0">
                <a:latin typeface="Garamond" pitchFamily="18" charset="0"/>
              </a:rPr>
              <a:t>m ID), the signal can always be on the scale of FSCV</a:t>
            </a:r>
          </a:p>
          <a:p>
            <a:pPr algn="just">
              <a:buFont typeface="Arial" charset="0"/>
              <a:buChar char="•"/>
            </a:pPr>
            <a:r>
              <a:rPr lang="en-US" b="0" dirty="0">
                <a:latin typeface="Garamond" pitchFamily="18" charset="0"/>
              </a:rPr>
              <a:t>A new design of an </a:t>
            </a:r>
            <a:r>
              <a:rPr lang="en-US" b="0" i="1" dirty="0">
                <a:latin typeface="Garamond" pitchFamily="18" charset="0"/>
              </a:rPr>
              <a:t>in vitro </a:t>
            </a:r>
            <a:r>
              <a:rPr lang="en-US" b="0" dirty="0">
                <a:latin typeface="Garamond" pitchFamily="18" charset="0"/>
              </a:rPr>
              <a:t>electrode is necessary to increase reproducibility and decrease fabrication time</a:t>
            </a:r>
          </a:p>
          <a:p>
            <a:pPr algn="just">
              <a:buFont typeface="Arial" charset="0"/>
              <a:buChar char="•"/>
            </a:pPr>
            <a:r>
              <a:rPr lang="en-US" b="0" dirty="0">
                <a:latin typeface="Garamond" pitchFamily="18" charset="0"/>
              </a:rPr>
              <a:t>With a small enough diamond electrode tip, one can use the tip to conduct </a:t>
            </a:r>
            <a:r>
              <a:rPr lang="en-US" b="0" dirty="0" err="1">
                <a:latin typeface="Garamond" pitchFamily="18" charset="0"/>
              </a:rPr>
              <a:t>voltammetry</a:t>
            </a:r>
            <a:r>
              <a:rPr lang="en-US" b="0" dirty="0">
                <a:latin typeface="Garamond" pitchFamily="18" charset="0"/>
              </a:rPr>
              <a:t> </a:t>
            </a:r>
            <a:r>
              <a:rPr lang="en-US" b="0" dirty="0" err="1">
                <a:latin typeface="Garamond" pitchFamily="18" charset="0"/>
              </a:rPr>
              <a:t>intracellularly</a:t>
            </a:r>
            <a:r>
              <a:rPr lang="en-US" b="0" dirty="0">
                <a:latin typeface="Garamond" pitchFamily="18" charset="0"/>
              </a:rPr>
              <a:t>. </a:t>
            </a:r>
          </a:p>
          <a:p>
            <a:pPr algn="just">
              <a:buFont typeface="Arial" charset="0"/>
              <a:buChar char="•"/>
            </a:pPr>
            <a:r>
              <a:rPr lang="en-US" b="0" dirty="0">
                <a:latin typeface="Garamond" pitchFamily="18" charset="0"/>
              </a:rPr>
              <a:t>While a diamond </a:t>
            </a:r>
            <a:r>
              <a:rPr lang="en-US" b="0" dirty="0" smtClean="0">
                <a:latin typeface="Garamond" pitchFamily="18" charset="0"/>
              </a:rPr>
              <a:t>coated </a:t>
            </a:r>
            <a:r>
              <a:rPr lang="en-US" b="0" dirty="0">
                <a:latin typeface="Garamond" pitchFamily="18" charset="0"/>
              </a:rPr>
              <a:t>tip at 1-3 </a:t>
            </a:r>
            <a:r>
              <a:rPr lang="el-GR" b="0" dirty="0">
                <a:latin typeface="Garamond" pitchFamily="18" charset="0"/>
              </a:rPr>
              <a:t>μ</a:t>
            </a:r>
            <a:r>
              <a:rPr lang="en-US" b="0" dirty="0">
                <a:latin typeface="Garamond" pitchFamily="18" charset="0"/>
              </a:rPr>
              <a:t>m ID can be produced, it is electrically </a:t>
            </a:r>
            <a:r>
              <a:rPr lang="en-US" b="0" dirty="0" smtClean="0">
                <a:latin typeface="Garamond" pitchFamily="18" charset="0"/>
              </a:rPr>
              <a:t>isolated</a:t>
            </a:r>
            <a:endParaRPr lang="en-US" b="0" dirty="0">
              <a:latin typeface="Garamond" pitchFamily="18" charset="0"/>
            </a:endParaRPr>
          </a:p>
        </p:txBody>
      </p:sp>
      <p:sp>
        <p:nvSpPr>
          <p:cNvPr id="75782" name="Text Box 347"/>
          <p:cNvSpPr txBox="1">
            <a:spLocks noChangeArrowheads="1"/>
          </p:cNvSpPr>
          <p:nvPr/>
        </p:nvSpPr>
        <p:spPr bwMode="auto">
          <a:xfrm>
            <a:off x="425450" y="12344400"/>
            <a:ext cx="6235700" cy="579438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lIns="91426" tIns="45710" rIns="91426" bIns="4571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 smtClean="0">
                <a:solidFill>
                  <a:schemeClr val="bg1"/>
                </a:solidFill>
                <a:latin typeface="Garamond" pitchFamily="18" charset="0"/>
              </a:rPr>
              <a:t>Prior </a:t>
            </a:r>
            <a:r>
              <a:rPr lang="en-US" sz="3200" dirty="0">
                <a:solidFill>
                  <a:schemeClr val="bg1"/>
                </a:solidFill>
                <a:latin typeface="Garamond" pitchFamily="18" charset="0"/>
              </a:rPr>
              <a:t>Attempted Methods</a:t>
            </a:r>
          </a:p>
        </p:txBody>
      </p:sp>
      <p:sp>
        <p:nvSpPr>
          <p:cNvPr id="75783" name="Text Box 348"/>
          <p:cNvSpPr txBox="1">
            <a:spLocks noChangeArrowheads="1"/>
          </p:cNvSpPr>
          <p:nvPr/>
        </p:nvSpPr>
        <p:spPr bwMode="auto">
          <a:xfrm>
            <a:off x="914400" y="12954000"/>
            <a:ext cx="533876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0" rIns="91426" bIns="45710">
            <a:spAutoFit/>
          </a:bodyPr>
          <a:lstStyle/>
          <a:p>
            <a:pPr marL="6350" lvl="1" algn="just">
              <a:buFont typeface="Arial" charset="0"/>
              <a:buChar char="•"/>
            </a:pPr>
            <a:r>
              <a:rPr lang="en-US" b="0" dirty="0">
                <a:latin typeface="Garamond" pitchFamily="18" charset="0"/>
              </a:rPr>
              <a:t>Filling with a conductive solution</a:t>
            </a:r>
          </a:p>
          <a:p>
            <a:pPr marL="6350" lvl="1" algn="just">
              <a:buFont typeface="Arial" charset="0"/>
              <a:buChar char="•"/>
            </a:pPr>
            <a:r>
              <a:rPr lang="en-US" b="0" dirty="0">
                <a:latin typeface="Garamond" pitchFamily="18" charset="0"/>
              </a:rPr>
              <a:t>Plating the inside of the capillary with a tungsten or platinum ink</a:t>
            </a:r>
          </a:p>
          <a:p>
            <a:pPr marL="6350" lvl="1" algn="just">
              <a:buFont typeface="Arial" charset="0"/>
              <a:buChar char="•"/>
            </a:pPr>
            <a:r>
              <a:rPr lang="en-US" b="0" dirty="0" err="1">
                <a:latin typeface="Garamond" pitchFamily="18" charset="0"/>
              </a:rPr>
              <a:t>Electroless</a:t>
            </a:r>
            <a:r>
              <a:rPr lang="en-US" b="0" dirty="0">
                <a:latin typeface="Garamond" pitchFamily="18" charset="0"/>
              </a:rPr>
              <a:t> plating of copper</a:t>
            </a:r>
          </a:p>
          <a:p>
            <a:pPr marL="6350" lvl="1" algn="just">
              <a:buFont typeface="Arial" charset="0"/>
              <a:buChar char="•"/>
            </a:pPr>
            <a:r>
              <a:rPr lang="en-US" b="0" dirty="0">
                <a:latin typeface="Garamond" pitchFamily="18" charset="0"/>
              </a:rPr>
              <a:t>Tungsten Sublimation</a:t>
            </a:r>
          </a:p>
          <a:p>
            <a:pPr marL="6350" lvl="1" algn="just">
              <a:buFont typeface="Arial" charset="0"/>
              <a:buChar char="•"/>
            </a:pPr>
            <a:r>
              <a:rPr lang="en-US" b="0" dirty="0">
                <a:latin typeface="Garamond" pitchFamily="18" charset="0"/>
              </a:rPr>
              <a:t>Deposition and subsequent breakdown of</a:t>
            </a:r>
          </a:p>
          <a:p>
            <a:pPr marL="463550" lvl="2" algn="just">
              <a:buFont typeface="Arial" charset="0"/>
              <a:buChar char="•"/>
            </a:pPr>
            <a:r>
              <a:rPr lang="en-US" b="0" dirty="0">
                <a:latin typeface="Garamond" pitchFamily="18" charset="0"/>
              </a:rPr>
              <a:t>Tungsten </a:t>
            </a:r>
            <a:r>
              <a:rPr lang="en-US" b="0" dirty="0" err="1">
                <a:latin typeface="Garamond" pitchFamily="18" charset="0"/>
              </a:rPr>
              <a:t>Nanoparticles</a:t>
            </a:r>
            <a:r>
              <a:rPr lang="en-US" b="0" dirty="0">
                <a:latin typeface="Garamond" pitchFamily="18" charset="0"/>
              </a:rPr>
              <a:t> (W)</a:t>
            </a:r>
          </a:p>
          <a:p>
            <a:pPr marL="463550" lvl="2" algn="just">
              <a:buFont typeface="Arial" charset="0"/>
              <a:buChar char="•"/>
            </a:pPr>
            <a:r>
              <a:rPr lang="en-US" b="0" dirty="0">
                <a:latin typeface="Garamond" pitchFamily="18" charset="0"/>
              </a:rPr>
              <a:t>Tungsten Oxide (WO</a:t>
            </a:r>
            <a:r>
              <a:rPr lang="en-US" b="0" baseline="-25000" dirty="0">
                <a:latin typeface="Garamond" pitchFamily="18" charset="0"/>
              </a:rPr>
              <a:t>3</a:t>
            </a:r>
            <a:r>
              <a:rPr lang="en-US" b="0" dirty="0">
                <a:latin typeface="Garamond" pitchFamily="18" charset="0"/>
              </a:rPr>
              <a:t>)</a:t>
            </a:r>
          </a:p>
        </p:txBody>
      </p:sp>
      <p:sp>
        <p:nvSpPr>
          <p:cNvPr id="75784" name="Text Box 357"/>
          <p:cNvSpPr txBox="1">
            <a:spLocks noChangeArrowheads="1"/>
          </p:cNvSpPr>
          <p:nvPr/>
        </p:nvSpPr>
        <p:spPr bwMode="auto">
          <a:xfrm>
            <a:off x="7175500" y="2819400"/>
            <a:ext cx="6237288" cy="5842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lIns="91426" tIns="45710" rIns="91426" bIns="4571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latin typeface="Garamond" pitchFamily="18" charset="0"/>
              </a:rPr>
              <a:t>Background</a:t>
            </a:r>
            <a:endParaRPr lang="en-US" sz="3200" b="0">
              <a:latin typeface="Garamond" pitchFamily="18" charset="0"/>
            </a:endParaRPr>
          </a:p>
        </p:txBody>
      </p:sp>
      <p:sp>
        <p:nvSpPr>
          <p:cNvPr id="75785" name="Text Box 358"/>
          <p:cNvSpPr txBox="1">
            <a:spLocks noChangeArrowheads="1"/>
          </p:cNvSpPr>
          <p:nvPr/>
        </p:nvSpPr>
        <p:spPr bwMode="auto">
          <a:xfrm>
            <a:off x="7467600" y="3429000"/>
            <a:ext cx="5715000" cy="563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6" tIns="45710" rIns="91426" bIns="45710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en-US" b="0" dirty="0">
                <a:latin typeface="Garamond" pitchFamily="18" charset="0"/>
              </a:rPr>
              <a:t>Quartz capillaries </a:t>
            </a:r>
            <a:r>
              <a:rPr lang="en-US" b="0" dirty="0">
                <a:solidFill>
                  <a:schemeClr val="hlink"/>
                </a:solidFill>
                <a:latin typeface="Garamond" pitchFamily="18" charset="0"/>
              </a:rPr>
              <a:t>are </a:t>
            </a:r>
            <a:r>
              <a:rPr lang="en-US" b="0" dirty="0" smtClean="0">
                <a:latin typeface="Garamond" pitchFamily="18" charset="0"/>
              </a:rPr>
              <a:t>a </a:t>
            </a:r>
            <a:r>
              <a:rPr lang="en-US" b="0" dirty="0">
                <a:latin typeface="Garamond" pitchFamily="18" charset="0"/>
              </a:rPr>
              <a:t>reproducible </a:t>
            </a:r>
            <a:r>
              <a:rPr lang="en-US" b="0" dirty="0" smtClean="0">
                <a:latin typeface="Garamond" pitchFamily="18" charset="0"/>
              </a:rPr>
              <a:t>insulator</a:t>
            </a:r>
            <a:endParaRPr lang="en-US" b="0" dirty="0">
              <a:latin typeface="Garamond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en-US" b="0" dirty="0">
                <a:latin typeface="Garamond" pitchFamily="18" charset="0"/>
              </a:rPr>
              <a:t>Diamond can grow directly on the quartz</a:t>
            </a:r>
          </a:p>
          <a:p>
            <a:pPr lvl="1" algn="just">
              <a:buFont typeface="Arial" charset="0"/>
              <a:buChar char="•"/>
            </a:pPr>
            <a:r>
              <a:rPr lang="en-US" b="0" dirty="0">
                <a:latin typeface="Garamond" pitchFamily="18" charset="0"/>
              </a:rPr>
              <a:t>Quartz is non-conductive</a:t>
            </a:r>
          </a:p>
          <a:p>
            <a:pPr algn="just">
              <a:buFont typeface="Arial" charset="0"/>
              <a:buChar char="•"/>
            </a:pPr>
            <a:r>
              <a:rPr lang="en-US" b="0" dirty="0">
                <a:latin typeface="Garamond" pitchFamily="18" charset="0"/>
              </a:rPr>
              <a:t>Needle-tip geometry is desired</a:t>
            </a:r>
          </a:p>
          <a:p>
            <a:pPr algn="just">
              <a:buFont typeface="Arial" charset="0"/>
              <a:buChar char="•"/>
            </a:pPr>
            <a:r>
              <a:rPr lang="en-US" b="0" dirty="0">
                <a:latin typeface="Garamond" pitchFamily="18" charset="0"/>
              </a:rPr>
              <a:t>We can grow a 2-4 </a:t>
            </a:r>
            <a:r>
              <a:rPr lang="el-GR" b="0" dirty="0">
                <a:latin typeface="Garamond" pitchFamily="18" charset="0"/>
              </a:rPr>
              <a:t>μ</a:t>
            </a:r>
            <a:r>
              <a:rPr lang="en-US" b="0" dirty="0">
                <a:latin typeface="Garamond" pitchFamily="18" charset="0"/>
              </a:rPr>
              <a:t>m diamond diameter </a:t>
            </a:r>
            <a:r>
              <a:rPr lang="en-US" b="0" dirty="0" err="1" smtClean="0">
                <a:latin typeface="Garamond" pitchFamily="18" charset="0"/>
              </a:rPr>
              <a:t>microdisk</a:t>
            </a:r>
            <a:r>
              <a:rPr lang="en-US" b="0" dirty="0" smtClean="0">
                <a:latin typeface="Garamond" pitchFamily="18" charset="0"/>
              </a:rPr>
              <a:t> on the tip of a quartz capillary</a:t>
            </a:r>
            <a:endParaRPr lang="en-US" b="0" dirty="0">
              <a:latin typeface="Garamond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en-US" dirty="0" smtClean="0">
                <a:latin typeface="Garamond" pitchFamily="18" charset="0"/>
              </a:rPr>
              <a:t>Problem: </a:t>
            </a:r>
            <a:r>
              <a:rPr lang="en-US" b="0" dirty="0" smtClean="0">
                <a:latin typeface="Garamond" pitchFamily="18" charset="0"/>
              </a:rPr>
              <a:t>There is currently no electrical connection to the diamond grown at the tip</a:t>
            </a:r>
            <a:r>
              <a:rPr lang="en-US" b="0" dirty="0" smtClean="0">
                <a:latin typeface="Garamond" pitchFamily="18" charset="0"/>
              </a:rPr>
              <a:t>.</a:t>
            </a:r>
            <a:endParaRPr lang="en-US" b="0" dirty="0" smtClean="0">
              <a:latin typeface="Garamond" pitchFamily="18" charset="0"/>
            </a:endParaRPr>
          </a:p>
          <a:p>
            <a:pPr lvl="1" algn="just">
              <a:buFont typeface="Arial" charset="0"/>
              <a:buChar char="•"/>
            </a:pPr>
            <a:r>
              <a:rPr lang="en-US" b="0" dirty="0" smtClean="0">
                <a:latin typeface="Garamond" pitchFamily="18" charset="0"/>
              </a:rPr>
              <a:t>Past attempts to make a functional electrode have been unsuccessful</a:t>
            </a:r>
          </a:p>
          <a:p>
            <a:pPr algn="just">
              <a:buFont typeface="Arial" charset="0"/>
              <a:buChar char="•"/>
            </a:pPr>
            <a:r>
              <a:rPr lang="en-US" dirty="0" smtClean="0">
                <a:latin typeface="Garamond" pitchFamily="18" charset="0"/>
              </a:rPr>
              <a:t>Potential </a:t>
            </a:r>
            <a:r>
              <a:rPr lang="en-US" dirty="0">
                <a:latin typeface="Garamond" pitchFamily="18" charset="0"/>
              </a:rPr>
              <a:t>Solution: </a:t>
            </a:r>
            <a:r>
              <a:rPr lang="en-US" b="0" dirty="0">
                <a:latin typeface="Garamond" pitchFamily="18" charset="0"/>
              </a:rPr>
              <a:t>Tungsten Deposition</a:t>
            </a:r>
          </a:p>
          <a:p>
            <a:pPr lvl="1" algn="just">
              <a:buFont typeface="Arial" charset="0"/>
              <a:buChar char="•"/>
            </a:pPr>
            <a:r>
              <a:rPr lang="en-US" b="0" dirty="0">
                <a:latin typeface="Garamond" pitchFamily="18" charset="0"/>
              </a:rPr>
              <a:t>Deposition of Tungsten </a:t>
            </a:r>
            <a:r>
              <a:rPr lang="en-US" b="0" dirty="0" err="1">
                <a:latin typeface="Garamond" pitchFamily="18" charset="0"/>
              </a:rPr>
              <a:t>Hexacarbonyl</a:t>
            </a:r>
            <a:endParaRPr lang="en-US" b="0" dirty="0">
              <a:latin typeface="Garamond" pitchFamily="18" charset="0"/>
            </a:endParaRPr>
          </a:p>
          <a:p>
            <a:pPr lvl="1" algn="just">
              <a:buFont typeface="Arial" charset="0"/>
              <a:buChar char="•"/>
            </a:pPr>
            <a:r>
              <a:rPr lang="en-US" b="0" dirty="0">
                <a:latin typeface="Garamond" pitchFamily="18" charset="0"/>
              </a:rPr>
              <a:t>W(CO)</a:t>
            </a:r>
            <a:r>
              <a:rPr lang="en-US" b="0" baseline="-25000" dirty="0">
                <a:latin typeface="Garamond" pitchFamily="18" charset="0"/>
              </a:rPr>
              <a:t>6 (g)</a:t>
            </a:r>
            <a:r>
              <a:rPr lang="en-US" b="0" dirty="0">
                <a:latin typeface="Garamond" pitchFamily="18" charset="0"/>
              </a:rPr>
              <a:t> + H</a:t>
            </a:r>
            <a:r>
              <a:rPr lang="en-US" b="0" baseline="-25000" dirty="0">
                <a:latin typeface="Garamond" pitchFamily="18" charset="0"/>
              </a:rPr>
              <a:t>2 (g)</a:t>
            </a:r>
            <a:r>
              <a:rPr lang="en-US" b="0" dirty="0">
                <a:latin typeface="Garamond" pitchFamily="18" charset="0"/>
              </a:rPr>
              <a:t> + Heat </a:t>
            </a:r>
            <a:r>
              <a:rPr lang="en-US" b="0" dirty="0">
                <a:latin typeface="Garamond" pitchFamily="18" charset="0"/>
                <a:sym typeface="Wingdings" pitchFamily="2" charset="2"/>
              </a:rPr>
              <a:t> </a:t>
            </a:r>
            <a:br>
              <a:rPr lang="en-US" b="0" dirty="0">
                <a:latin typeface="Garamond" pitchFamily="18" charset="0"/>
                <a:sym typeface="Wingdings" pitchFamily="2" charset="2"/>
              </a:rPr>
            </a:br>
            <a:r>
              <a:rPr lang="en-US" b="0" dirty="0">
                <a:latin typeface="Garamond" pitchFamily="18" charset="0"/>
                <a:sym typeface="Wingdings" pitchFamily="2" charset="2"/>
              </a:rPr>
              <a:t>80% W(s) + 15% C(s) + 5%O (s) + </a:t>
            </a:r>
            <a:br>
              <a:rPr lang="en-US" b="0" dirty="0">
                <a:latin typeface="Garamond" pitchFamily="18" charset="0"/>
                <a:sym typeface="Wingdings" pitchFamily="2" charset="2"/>
              </a:rPr>
            </a:br>
            <a:r>
              <a:rPr lang="en-US" b="0" dirty="0">
                <a:latin typeface="Garamond" pitchFamily="18" charset="0"/>
                <a:sym typeface="Wingdings" pitchFamily="2" charset="2"/>
              </a:rPr>
              <a:t> unreported gas </a:t>
            </a:r>
            <a:r>
              <a:rPr lang="en-US" b="0" dirty="0" smtClean="0">
                <a:latin typeface="Garamond" pitchFamily="18" charset="0"/>
                <a:sym typeface="Wingdings" pitchFamily="2" charset="2"/>
              </a:rPr>
              <a:t>by-products</a:t>
            </a:r>
            <a:endParaRPr lang="en-US" b="0" dirty="0">
              <a:latin typeface="Garamond" pitchFamily="18" charset="0"/>
              <a:sym typeface="Wingdings" pitchFamily="2" charset="2"/>
            </a:endParaRPr>
          </a:p>
        </p:txBody>
      </p:sp>
      <p:sp>
        <p:nvSpPr>
          <p:cNvPr id="75786" name="Text Box 397"/>
          <p:cNvSpPr txBox="1">
            <a:spLocks noChangeArrowheads="1"/>
          </p:cNvSpPr>
          <p:nvPr/>
        </p:nvSpPr>
        <p:spPr bwMode="auto">
          <a:xfrm>
            <a:off x="13919200" y="7950200"/>
            <a:ext cx="6235700" cy="5842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lIns="91426" tIns="45710" rIns="91426" bIns="4571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latin typeface="Garamond" pitchFamily="18" charset="0"/>
              </a:rPr>
              <a:t>Results</a:t>
            </a:r>
          </a:p>
        </p:txBody>
      </p:sp>
      <p:sp>
        <p:nvSpPr>
          <p:cNvPr id="75787" name="Text Box 510"/>
          <p:cNvSpPr txBox="1">
            <a:spLocks noChangeArrowheads="1"/>
          </p:cNvSpPr>
          <p:nvPr/>
        </p:nvSpPr>
        <p:spPr bwMode="auto">
          <a:xfrm>
            <a:off x="20650200" y="13487400"/>
            <a:ext cx="6262688" cy="5842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lIns="91426" tIns="45710" rIns="91426" bIns="4571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latin typeface="Garamond" pitchFamily="18" charset="0"/>
              </a:rPr>
              <a:t>Acknowledgements</a:t>
            </a:r>
          </a:p>
        </p:txBody>
      </p:sp>
      <p:sp>
        <p:nvSpPr>
          <p:cNvPr id="75788" name="Text Box 512"/>
          <p:cNvSpPr txBox="1">
            <a:spLocks noChangeArrowheads="1"/>
          </p:cNvSpPr>
          <p:nvPr/>
        </p:nvSpPr>
        <p:spPr bwMode="auto">
          <a:xfrm>
            <a:off x="20955000" y="14097000"/>
            <a:ext cx="541337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0" rIns="91426" bIns="45710">
            <a:spAutoFit/>
          </a:bodyPr>
          <a:lstStyle/>
          <a:p>
            <a:pPr defTabSz="4389438"/>
            <a:r>
              <a:rPr lang="en-US" b="0">
                <a:latin typeface="Garamond" pitchFamily="18" charset="0"/>
              </a:rPr>
              <a:t>Thank you to the  Swagelok Center for Surface Analysis of Materials, Support of Undergraduate Research and Creative Endeavors (SOURCE), and the Martin Lab for all of their assistance</a:t>
            </a:r>
          </a:p>
        </p:txBody>
      </p:sp>
      <p:sp>
        <p:nvSpPr>
          <p:cNvPr id="75789" name="Rectangle 513"/>
          <p:cNvSpPr>
            <a:spLocks noChangeArrowheads="1"/>
          </p:cNvSpPr>
          <p:nvPr/>
        </p:nvSpPr>
        <p:spPr bwMode="auto">
          <a:xfrm>
            <a:off x="30935613" y="11749088"/>
            <a:ext cx="15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sz="1800" b="0"/>
          </a:p>
        </p:txBody>
      </p:sp>
      <p:sp>
        <p:nvSpPr>
          <p:cNvPr id="75790" name="Text Box 514"/>
          <p:cNvSpPr txBox="1">
            <a:spLocks noChangeArrowheads="1"/>
          </p:cNvSpPr>
          <p:nvPr/>
        </p:nvSpPr>
        <p:spPr bwMode="auto">
          <a:xfrm>
            <a:off x="20670838" y="2819400"/>
            <a:ext cx="6237287" cy="5842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lIns="91426" tIns="45710" rIns="91426" bIns="4571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latin typeface="Garamond" pitchFamily="18" charset="0"/>
              </a:rPr>
              <a:t>Results</a:t>
            </a:r>
          </a:p>
        </p:txBody>
      </p:sp>
      <p:sp>
        <p:nvSpPr>
          <p:cNvPr id="75791" name="Text Box 516"/>
          <p:cNvSpPr txBox="1">
            <a:spLocks noChangeArrowheads="1"/>
          </p:cNvSpPr>
          <p:nvPr/>
        </p:nvSpPr>
        <p:spPr bwMode="auto">
          <a:xfrm>
            <a:off x="20651788" y="6197600"/>
            <a:ext cx="6262687" cy="5842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lIns="91426" tIns="45710" rIns="91426" bIns="4571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latin typeface="Garamond" pitchFamily="18" charset="0"/>
              </a:rPr>
              <a:t>Future Plans</a:t>
            </a:r>
          </a:p>
        </p:txBody>
      </p:sp>
      <p:sp>
        <p:nvSpPr>
          <p:cNvPr id="75792" name="Text Box 517"/>
          <p:cNvSpPr txBox="1">
            <a:spLocks noChangeArrowheads="1"/>
          </p:cNvSpPr>
          <p:nvPr/>
        </p:nvSpPr>
        <p:spPr bwMode="auto">
          <a:xfrm>
            <a:off x="20955000" y="6775998"/>
            <a:ext cx="5691188" cy="5644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0" rIns="91426" bIns="45710">
            <a:spAutoFit/>
          </a:bodyPr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600" b="0" dirty="0" smtClean="0">
                <a:solidFill>
                  <a:srgbClr val="000000"/>
                </a:solidFill>
                <a:latin typeface="Garamond" pitchFamily="18" charset="0"/>
              </a:rPr>
              <a:t>Repeated diamond growths</a:t>
            </a:r>
            <a:endParaRPr lang="en-US" sz="2600" b="0" dirty="0">
              <a:solidFill>
                <a:srgbClr val="000000"/>
              </a:solidFill>
              <a:latin typeface="Garamond" pitchFamily="18" charset="0"/>
            </a:endParaRP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600" b="0" dirty="0" smtClean="0">
                <a:solidFill>
                  <a:srgbClr val="000000"/>
                </a:solidFill>
                <a:latin typeface="Garamond" pitchFamily="18" charset="0"/>
              </a:rPr>
              <a:t>Energy Dispersive X-ray Spectroscopy (EDX) </a:t>
            </a:r>
            <a:r>
              <a:rPr lang="en-US" sz="2600" b="0" dirty="0">
                <a:solidFill>
                  <a:srgbClr val="000000"/>
                </a:solidFill>
                <a:latin typeface="Garamond" pitchFamily="18" charset="0"/>
              </a:rPr>
              <a:t>on exterior of quartz to determine if tungsten </a:t>
            </a:r>
            <a:r>
              <a:rPr lang="en-US" sz="2600" b="0" dirty="0" smtClean="0">
                <a:solidFill>
                  <a:srgbClr val="000000"/>
                </a:solidFill>
                <a:latin typeface="Garamond" pitchFamily="18" charset="0"/>
              </a:rPr>
              <a:t>plated </a:t>
            </a:r>
            <a:r>
              <a:rPr lang="en-US" sz="2600" b="0" dirty="0">
                <a:solidFill>
                  <a:srgbClr val="000000"/>
                </a:solidFill>
                <a:latin typeface="Garamond" pitchFamily="18" charset="0"/>
              </a:rPr>
              <a:t>on exterior</a:t>
            </a: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600" b="0" dirty="0">
                <a:solidFill>
                  <a:srgbClr val="000000"/>
                </a:solidFill>
                <a:latin typeface="Garamond" pitchFamily="18" charset="0"/>
              </a:rPr>
              <a:t>FSCV to </a:t>
            </a:r>
            <a:r>
              <a:rPr lang="en-US" sz="2600" b="0" dirty="0">
                <a:solidFill>
                  <a:srgbClr val="009900"/>
                </a:solidFill>
                <a:latin typeface="Garamond" pitchFamily="18" charset="0"/>
              </a:rPr>
              <a:t>verify </a:t>
            </a:r>
            <a:r>
              <a:rPr lang="en-US" sz="2600" b="0" dirty="0" smtClean="0">
                <a:solidFill>
                  <a:srgbClr val="000000"/>
                </a:solidFill>
                <a:latin typeface="Garamond" pitchFamily="18" charset="0"/>
              </a:rPr>
              <a:t>electrical </a:t>
            </a:r>
            <a:r>
              <a:rPr lang="en-US" sz="2600" b="0" dirty="0">
                <a:solidFill>
                  <a:srgbClr val="000000"/>
                </a:solidFill>
                <a:latin typeface="Garamond" pitchFamily="18" charset="0"/>
              </a:rPr>
              <a:t>connection and no tungsten on exterior</a:t>
            </a: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600" b="0" dirty="0">
                <a:solidFill>
                  <a:srgbClr val="000000"/>
                </a:solidFill>
                <a:latin typeface="Garamond" pitchFamily="18" charset="0"/>
              </a:rPr>
              <a:t>Modifications to reactor</a:t>
            </a:r>
          </a:p>
          <a:p>
            <a:pPr marL="639763" lvl="1" indent="-246063">
              <a:spcBef>
                <a:spcPct val="20000"/>
              </a:spcBef>
              <a:buClr>
                <a:srgbClr val="0F6FC6"/>
              </a:buClr>
              <a:buSzPct val="85000"/>
              <a:buFont typeface="Wingdings 2" pitchFamily="18" charset="2"/>
              <a:buChar char=""/>
            </a:pPr>
            <a:r>
              <a:rPr lang="en-US" b="0" dirty="0" smtClean="0">
                <a:solidFill>
                  <a:srgbClr val="000000"/>
                </a:solidFill>
                <a:latin typeface="Garamond" pitchFamily="18" charset="0"/>
              </a:rPr>
              <a:t>Mass Flow Controller </a:t>
            </a:r>
            <a:r>
              <a:rPr lang="en-US" b="0" dirty="0">
                <a:solidFill>
                  <a:srgbClr val="000000"/>
                </a:solidFill>
                <a:latin typeface="Garamond" pitchFamily="18" charset="0"/>
              </a:rPr>
              <a:t>for Hydrogen and </a:t>
            </a:r>
            <a:r>
              <a:rPr lang="en-US" b="0" dirty="0" smtClean="0">
                <a:solidFill>
                  <a:srgbClr val="000000"/>
                </a:solidFill>
                <a:latin typeface="Garamond" pitchFamily="18" charset="0"/>
              </a:rPr>
              <a:t>nitrogen flows</a:t>
            </a:r>
            <a:endParaRPr lang="en-US" b="0" dirty="0">
              <a:solidFill>
                <a:srgbClr val="000000"/>
              </a:solidFill>
              <a:latin typeface="Garamond" pitchFamily="18" charset="0"/>
            </a:endParaRPr>
          </a:p>
          <a:p>
            <a:pPr marL="639763" lvl="1" indent="-246063">
              <a:spcBef>
                <a:spcPct val="20000"/>
              </a:spcBef>
              <a:buClr>
                <a:srgbClr val="0F6FC6"/>
              </a:buClr>
              <a:buSzPct val="85000"/>
              <a:buFont typeface="Wingdings 2" pitchFamily="18" charset="2"/>
              <a:buChar char=""/>
            </a:pPr>
            <a:r>
              <a:rPr lang="en-US" b="0" dirty="0">
                <a:solidFill>
                  <a:srgbClr val="000000"/>
                </a:solidFill>
                <a:latin typeface="Garamond" pitchFamily="18" charset="0"/>
              </a:rPr>
              <a:t>Replace Sputtering gun supply with tungsten coil heater</a:t>
            </a:r>
          </a:p>
          <a:p>
            <a:pPr marL="639763" lvl="1" indent="-246063">
              <a:spcBef>
                <a:spcPct val="20000"/>
              </a:spcBef>
              <a:buClr>
                <a:srgbClr val="0F6FC6"/>
              </a:buClr>
              <a:buSzPct val="85000"/>
              <a:buFont typeface="Wingdings 2" pitchFamily="18" charset="2"/>
              <a:buChar char=""/>
            </a:pPr>
            <a:r>
              <a:rPr lang="en-US" b="0" dirty="0">
                <a:solidFill>
                  <a:srgbClr val="000000"/>
                </a:solidFill>
                <a:latin typeface="Garamond" pitchFamily="18" charset="0"/>
              </a:rPr>
              <a:t>Additional Thermocouples near capillary</a:t>
            </a:r>
          </a:p>
          <a:p>
            <a:pPr marL="639763" lvl="1" indent="-246063">
              <a:spcBef>
                <a:spcPct val="20000"/>
              </a:spcBef>
              <a:buClr>
                <a:srgbClr val="0F6FC6"/>
              </a:buClr>
              <a:buSzPct val="85000"/>
              <a:buFont typeface="Wingdings 2" pitchFamily="18" charset="2"/>
              <a:buChar char=""/>
            </a:pPr>
            <a:r>
              <a:rPr lang="en-US" b="0" dirty="0">
                <a:solidFill>
                  <a:srgbClr val="000000"/>
                </a:solidFill>
                <a:latin typeface="Garamond" pitchFamily="18" charset="0"/>
              </a:rPr>
              <a:t>Replacement of Teflon Ferrules?</a:t>
            </a:r>
          </a:p>
        </p:txBody>
      </p:sp>
      <p:pic>
        <p:nvPicPr>
          <p:cNvPr id="75793" name="Picture 2" descr="C:\Documents and Settings\bvp\My Documents\Symposium\SOURCE logo Squa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228600"/>
            <a:ext cx="15240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4" name="Text Box 344"/>
          <p:cNvSpPr txBox="1">
            <a:spLocks noChangeArrowheads="1"/>
          </p:cNvSpPr>
          <p:nvPr/>
        </p:nvSpPr>
        <p:spPr bwMode="auto">
          <a:xfrm>
            <a:off x="7162800" y="9296400"/>
            <a:ext cx="6235700" cy="5842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lIns="91426" tIns="45710" rIns="91426" bIns="4571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  <a:latin typeface="Garamond" pitchFamily="18" charset="0"/>
              </a:rPr>
              <a:t>Reactor Design</a:t>
            </a:r>
          </a:p>
        </p:txBody>
      </p:sp>
      <p:sp>
        <p:nvSpPr>
          <p:cNvPr id="75806" name="Text Box 148"/>
          <p:cNvSpPr txBox="1">
            <a:spLocks noChangeArrowheads="1"/>
          </p:cNvSpPr>
          <p:nvPr/>
        </p:nvSpPr>
        <p:spPr bwMode="auto">
          <a:xfrm>
            <a:off x="7239000" y="9853612"/>
            <a:ext cx="1066800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800" b="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Nitrogen</a:t>
            </a:r>
            <a:endParaRPr lang="en-US" sz="1800" b="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5811" name="Text Box 140"/>
          <p:cNvSpPr txBox="1">
            <a:spLocks noChangeArrowheads="1"/>
          </p:cNvSpPr>
          <p:nvPr/>
        </p:nvSpPr>
        <p:spPr bwMode="auto">
          <a:xfrm>
            <a:off x="7239000" y="10934700"/>
            <a:ext cx="1143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800" b="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UHP Hydrogen</a:t>
            </a:r>
            <a:endParaRPr lang="en-US" sz="1800" b="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5813" name="Text Box 134"/>
          <p:cNvSpPr txBox="1">
            <a:spLocks noChangeArrowheads="1"/>
          </p:cNvSpPr>
          <p:nvPr/>
        </p:nvSpPr>
        <p:spPr bwMode="auto">
          <a:xfrm>
            <a:off x="11747500" y="11353800"/>
            <a:ext cx="19685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800" b="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Thermocouple readout</a:t>
            </a:r>
            <a:endParaRPr lang="en-US" sz="3200" b="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5814" name="Text Box 132"/>
          <p:cNvSpPr txBox="1">
            <a:spLocks noChangeArrowheads="1"/>
          </p:cNvSpPr>
          <p:nvPr/>
        </p:nvSpPr>
        <p:spPr bwMode="auto">
          <a:xfrm>
            <a:off x="11582400" y="10287000"/>
            <a:ext cx="17526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800" b="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Power Supply with Current and Voltage Readout</a:t>
            </a:r>
            <a:endParaRPr lang="en-US" sz="1800" b="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5817" name="Text Box 129"/>
          <p:cNvSpPr txBox="1">
            <a:spLocks noChangeArrowheads="1"/>
          </p:cNvSpPr>
          <p:nvPr/>
        </p:nvSpPr>
        <p:spPr bwMode="auto">
          <a:xfrm>
            <a:off x="10917238" y="13107987"/>
            <a:ext cx="969962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800" b="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Exhaust</a:t>
            </a:r>
            <a:endParaRPr lang="en-US" sz="3200" b="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5828" name="Text Box 111"/>
          <p:cNvSpPr txBox="1">
            <a:spLocks noChangeArrowheads="1"/>
          </p:cNvSpPr>
          <p:nvPr/>
        </p:nvSpPr>
        <p:spPr bwMode="auto">
          <a:xfrm>
            <a:off x="11963400" y="11887200"/>
            <a:ext cx="1233488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800" b="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Pressure readout</a:t>
            </a:r>
            <a:endParaRPr lang="en-US" sz="1800" b="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5829" name="Text Box 105"/>
          <p:cNvSpPr txBox="1">
            <a:spLocks noChangeArrowheads="1"/>
          </p:cNvSpPr>
          <p:nvPr/>
        </p:nvSpPr>
        <p:spPr bwMode="auto">
          <a:xfrm>
            <a:off x="10914063" y="12398375"/>
            <a:ext cx="16589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800" b="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Main Shutoff</a:t>
            </a:r>
            <a:endParaRPr lang="en-US" sz="1800" b="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5831" name="Text Box 102"/>
          <p:cNvSpPr txBox="1">
            <a:spLocks noChangeArrowheads="1"/>
          </p:cNvSpPr>
          <p:nvPr/>
        </p:nvSpPr>
        <p:spPr bwMode="auto">
          <a:xfrm>
            <a:off x="7239000" y="11582400"/>
            <a:ext cx="2057400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800" b="0">
                <a:latin typeface="Calibri" pitchFamily="34" charset="0"/>
                <a:ea typeface="Calibri" pitchFamily="34" charset="0"/>
                <a:cs typeface="Times New Roman" pitchFamily="18" charset="0"/>
              </a:rPr>
              <a:t>Electrode mated to Tungsten Hexacarbonyl Reservoir</a:t>
            </a:r>
            <a:endParaRPr lang="en-US" sz="1800" b="0">
              <a:ea typeface="Calibri" pitchFamily="34" charset="0"/>
              <a:cs typeface="Times New Roman" pitchFamily="18" charset="0"/>
            </a:endParaRPr>
          </a:p>
        </p:txBody>
      </p:sp>
      <p:grpSp>
        <p:nvGrpSpPr>
          <p:cNvPr id="135" name="Group 134"/>
          <p:cNvGrpSpPr/>
          <p:nvPr/>
        </p:nvGrpSpPr>
        <p:grpSpPr>
          <a:xfrm>
            <a:off x="7539037" y="10058400"/>
            <a:ext cx="5262563" cy="3429000"/>
            <a:chOff x="7315200" y="10590213"/>
            <a:chExt cx="5262563" cy="5030787"/>
          </a:xfrm>
        </p:grpSpPr>
        <p:grpSp>
          <p:nvGrpSpPr>
            <p:cNvPr id="134" name="Group 133"/>
            <p:cNvGrpSpPr/>
            <p:nvPr/>
          </p:nvGrpSpPr>
          <p:grpSpPr>
            <a:xfrm>
              <a:off x="7315200" y="10590213"/>
              <a:ext cx="5262563" cy="5030787"/>
              <a:chOff x="7283450" y="10361613"/>
              <a:chExt cx="5262563" cy="5030787"/>
            </a:xfrm>
          </p:grpSpPr>
          <p:cxnSp>
            <p:nvCxnSpPr>
              <p:cNvPr id="75809" name="AutoShape 142"/>
              <p:cNvCxnSpPr>
                <a:cxnSpLocks noChangeShapeType="1"/>
              </p:cNvCxnSpPr>
              <p:nvPr/>
            </p:nvCxnSpPr>
            <p:spPr bwMode="auto">
              <a:xfrm>
                <a:off x="8326438" y="12115800"/>
                <a:ext cx="273050" cy="0"/>
              </a:xfrm>
              <a:prstGeom prst="bentConnector3">
                <a:avLst>
                  <a:gd name="adj1" fmla="val 49778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 type="triangle" w="med" len="med"/>
              </a:ln>
            </p:spPr>
          </p:cxnSp>
          <p:grpSp>
            <p:nvGrpSpPr>
              <p:cNvPr id="133" name="Group 132"/>
              <p:cNvGrpSpPr/>
              <p:nvPr/>
            </p:nvGrpSpPr>
            <p:grpSpPr>
              <a:xfrm>
                <a:off x="7283450" y="10361613"/>
                <a:ext cx="5262563" cy="5030787"/>
                <a:chOff x="7283450" y="10361613"/>
                <a:chExt cx="5262563" cy="5030787"/>
              </a:xfrm>
            </p:grpSpPr>
            <p:grpSp>
              <p:nvGrpSpPr>
                <p:cNvPr id="132" name="Group 131"/>
                <p:cNvGrpSpPr/>
                <p:nvPr/>
              </p:nvGrpSpPr>
              <p:grpSpPr>
                <a:xfrm>
                  <a:off x="7283450" y="10361613"/>
                  <a:ext cx="5262563" cy="5030787"/>
                  <a:chOff x="7283450" y="10361613"/>
                  <a:chExt cx="5262563" cy="3506787"/>
                </a:xfrm>
              </p:grpSpPr>
              <p:cxnSp>
                <p:nvCxnSpPr>
                  <p:cNvPr id="75802" name="AutoShape 155"/>
                  <p:cNvCxnSpPr>
                    <a:cxnSpLocks noChangeShapeType="1"/>
                    <a:endCxn id="75857" idx="0"/>
                  </p:cNvCxnSpPr>
                  <p:nvPr/>
                </p:nvCxnSpPr>
                <p:spPr bwMode="auto">
                  <a:xfrm>
                    <a:off x="8596313" y="10602913"/>
                    <a:ext cx="1514476" cy="331240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 type="triangle" w="med" len="med"/>
                  </a:ln>
                </p:spPr>
              </p:cxnSp>
              <p:grpSp>
                <p:nvGrpSpPr>
                  <p:cNvPr id="130" name="Group 129"/>
                  <p:cNvGrpSpPr/>
                  <p:nvPr/>
                </p:nvGrpSpPr>
                <p:grpSpPr>
                  <a:xfrm>
                    <a:off x="7283450" y="10361613"/>
                    <a:ext cx="5262563" cy="3506787"/>
                    <a:chOff x="7283450" y="10361613"/>
                    <a:chExt cx="5262563" cy="5432425"/>
                  </a:xfrm>
                </p:grpSpPr>
                <p:cxnSp>
                  <p:nvCxnSpPr>
                    <p:cNvPr id="75821" name="AutoShape 122"/>
                    <p:cNvCxnSpPr>
                      <a:cxnSpLocks noChangeShapeType="1"/>
                    </p:cNvCxnSpPr>
                    <p:nvPr/>
                  </p:nvCxnSpPr>
                  <p:spPr bwMode="auto">
                    <a:xfrm rot="10800000">
                      <a:off x="10240963" y="14938375"/>
                      <a:ext cx="155575" cy="1588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 type="triangle" w="med" len="med"/>
                      <a:tailEnd/>
                    </a:ln>
                  </p:spPr>
                </p:cxnSp>
                <p:cxnSp>
                  <p:nvCxnSpPr>
                    <p:cNvPr id="75822" name="AutoShape 121"/>
                    <p:cNvCxnSpPr>
                      <a:cxnSpLocks noChangeShapeType="1"/>
                    </p:cNvCxnSpPr>
                    <p:nvPr/>
                  </p:nvCxnSpPr>
                  <p:spPr bwMode="auto">
                    <a:xfrm rot="10800000" flipV="1">
                      <a:off x="9844088" y="14938375"/>
                      <a:ext cx="130175" cy="12700"/>
                    </a:xfrm>
                    <a:prstGeom prst="bentConnector3">
                      <a:avLst>
                        <a:gd name="adj1" fmla="val 49769"/>
                      </a:avLst>
                    </a:prstGeom>
                    <a:noFill/>
                    <a:ln w="9525">
                      <a:solidFill>
                        <a:srgbClr val="000000"/>
                      </a:solidFill>
                      <a:miter lim="800000"/>
                      <a:headEnd type="triangle" w="med" len="med"/>
                      <a:tailEnd/>
                    </a:ln>
                  </p:spPr>
                </p:cxnSp>
                <p:grpSp>
                  <p:nvGrpSpPr>
                    <p:cNvPr id="129" name="Group 128"/>
                    <p:cNvGrpSpPr/>
                    <p:nvPr/>
                  </p:nvGrpSpPr>
                  <p:grpSpPr>
                    <a:xfrm>
                      <a:off x="7283450" y="10361613"/>
                      <a:ext cx="5262563" cy="5432425"/>
                      <a:chOff x="7283450" y="10361613"/>
                      <a:chExt cx="5262563" cy="5432425"/>
                    </a:xfrm>
                  </p:grpSpPr>
                  <p:sp>
                    <p:nvSpPr>
                      <p:cNvPr id="75796" name="AutoShape 1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980612" y="12334875"/>
                        <a:ext cx="1144587" cy="1304925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cxnSp>
                    <p:nvCxnSpPr>
                      <p:cNvPr id="75798" name="AutoShape 169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9394825" y="11745913"/>
                        <a:ext cx="585788" cy="1246187"/>
                      </a:xfrm>
                      <a:prstGeom prst="bentConnector3">
                        <a:avLst>
                          <a:gd name="adj1" fmla="val 49949"/>
                        </a:avLst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 type="triangle" w="med" len="med"/>
                      </a:ln>
                    </p:spPr>
                  </p:cxnSp>
                  <p:grpSp>
                    <p:nvGrpSpPr>
                      <p:cNvPr id="75799" name="Group 165"/>
                      <p:cNvGrpSpPr>
                        <a:grpSpLocks/>
                      </p:cNvGrpSpPr>
                      <p:nvPr/>
                    </p:nvGrpSpPr>
                    <p:grpSpPr bwMode="auto">
                      <a:xfrm rot="5400000">
                        <a:off x="10313194" y="13989844"/>
                        <a:ext cx="527050" cy="192088"/>
                        <a:chOff x="4475" y="2275"/>
                        <a:chExt cx="542" cy="442"/>
                      </a:xfrm>
                    </p:grpSpPr>
                    <p:sp>
                      <p:nvSpPr>
                        <p:cNvPr id="75867" name="AutoShape 1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5400000">
                          <a:off x="4611" y="2311"/>
                          <a:ext cx="270" cy="542"/>
                        </a:xfrm>
                        <a:prstGeom prst="flowChartCollate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cxnSp>
                      <p:nvCxnSpPr>
                        <p:cNvPr id="75868" name="AutoShape 167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4742" y="2447"/>
                          <a:ext cx="4" cy="136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</p:cxnSp>
                    <p:sp>
                      <p:nvSpPr>
                        <p:cNvPr id="75869" name="AutoShape 1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5400000">
                          <a:off x="4657" y="2185"/>
                          <a:ext cx="172" cy="351"/>
                        </a:xfrm>
                        <a:prstGeom prst="flowChartDelay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75800" name="Group 16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577388" y="14685963"/>
                        <a:ext cx="266700" cy="381000"/>
                        <a:chOff x="4475" y="2275"/>
                        <a:chExt cx="542" cy="442"/>
                      </a:xfrm>
                    </p:grpSpPr>
                    <p:sp>
                      <p:nvSpPr>
                        <p:cNvPr id="75864" name="AutoShape 1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5400000">
                          <a:off x="4611" y="2311"/>
                          <a:ext cx="270" cy="542"/>
                        </a:xfrm>
                        <a:prstGeom prst="flowChartCollate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cxnSp>
                      <p:nvCxnSpPr>
                        <p:cNvPr id="75865" name="AutoShape 163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4742" y="2447"/>
                          <a:ext cx="4" cy="136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</p:cxnSp>
                    <p:sp>
                      <p:nvSpPr>
                        <p:cNvPr id="75866" name="AutoShape 16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5400000">
                          <a:off x="4657" y="2185"/>
                          <a:ext cx="172" cy="351"/>
                        </a:xfrm>
                        <a:prstGeom prst="flowChartDelay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75801" name="Group 15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591800" y="12496800"/>
                        <a:ext cx="1954213" cy="787400"/>
                        <a:chOff x="7837" y="2760"/>
                        <a:chExt cx="1408" cy="657"/>
                      </a:xfrm>
                    </p:grpSpPr>
                    <p:cxnSp>
                      <p:nvCxnSpPr>
                        <p:cNvPr id="75860" name="AutoShape 160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flipH="1">
                          <a:off x="7837" y="2760"/>
                          <a:ext cx="1408" cy="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</p:cxnSp>
                    <p:cxnSp>
                      <p:nvCxnSpPr>
                        <p:cNvPr id="75861" name="AutoShape 159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7837" y="2760"/>
                          <a:ext cx="346" cy="321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</p:cxnSp>
                    <p:cxnSp>
                      <p:nvCxnSpPr>
                        <p:cNvPr id="75862" name="AutoShape 158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flipH="1">
                          <a:off x="7837" y="3081"/>
                          <a:ext cx="346" cy="336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</p:cxnSp>
                    <p:cxnSp>
                      <p:nvCxnSpPr>
                        <p:cNvPr id="75863" name="AutoShape 157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7837" y="3417"/>
                          <a:ext cx="1408" cy="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</p:cxnSp>
                  </p:grpSp>
                  <p:grpSp>
                    <p:nvGrpSpPr>
                      <p:cNvPr id="75812" name="Group 13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1049000" y="12768263"/>
                        <a:ext cx="434975" cy="261937"/>
                        <a:chOff x="8275" y="2417"/>
                        <a:chExt cx="1524" cy="219"/>
                      </a:xfrm>
                    </p:grpSpPr>
                    <p:cxnSp>
                      <p:nvCxnSpPr>
                        <p:cNvPr id="75850" name="AutoShape 139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8495" y="2417"/>
                          <a:ext cx="1304" cy="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</p:cxnSp>
                    <p:cxnSp>
                      <p:nvCxnSpPr>
                        <p:cNvPr id="75851" name="AutoShape 138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8495" y="2635"/>
                          <a:ext cx="1304" cy="1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</p:cxnSp>
                    <p:cxnSp>
                      <p:nvCxnSpPr>
                        <p:cNvPr id="75852" name="AutoShape 137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flipH="1">
                          <a:off x="8275" y="2417"/>
                          <a:ext cx="220" cy="87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</p:cxnSp>
                    <p:cxnSp>
                      <p:nvCxnSpPr>
                        <p:cNvPr id="75853" name="AutoShape 136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flipH="1" flipV="1">
                          <a:off x="8275" y="2504"/>
                          <a:ext cx="220" cy="132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</p:cxnSp>
                  </p:grpSp>
                  <p:sp>
                    <p:nvSpPr>
                      <p:cNvPr id="75815" name="Oval 1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396538" y="14655800"/>
                        <a:ext cx="288925" cy="566738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cxnSp>
                    <p:nvCxnSpPr>
                      <p:cNvPr id="75816" name="AutoShape 130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16200000" flipH="1">
                        <a:off x="10814844" y="14948694"/>
                        <a:ext cx="571500" cy="1119188"/>
                      </a:xfrm>
                      <a:prstGeom prst="bentConnector2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 type="triangle" w="med" len="med"/>
                      </a:ln>
                    </p:spPr>
                  </p:cxnSp>
                  <p:grpSp>
                    <p:nvGrpSpPr>
                      <p:cNvPr id="75818" name="Group 12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974263" y="14674850"/>
                        <a:ext cx="266700" cy="381000"/>
                        <a:chOff x="4475" y="2275"/>
                        <a:chExt cx="542" cy="442"/>
                      </a:xfrm>
                    </p:grpSpPr>
                    <p:sp>
                      <p:nvSpPr>
                        <p:cNvPr id="75847" name="AutoShape 12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5400000">
                          <a:off x="4611" y="2311"/>
                          <a:ext cx="270" cy="542"/>
                        </a:xfrm>
                        <a:prstGeom prst="flowChartCollate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cxnSp>
                      <p:nvCxnSpPr>
                        <p:cNvPr id="75848" name="AutoShape 127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4742" y="2447"/>
                          <a:ext cx="4" cy="136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</p:cxnSp>
                    <p:sp>
                      <p:nvSpPr>
                        <p:cNvPr id="75849" name="AutoShape 12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5400000">
                          <a:off x="4657" y="2185"/>
                          <a:ext cx="172" cy="351"/>
                        </a:xfrm>
                        <a:prstGeom prst="flowChartDelay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cxnSp>
                    <p:nvCxnSpPr>
                      <p:cNvPr id="75819" name="AutoShape 124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16200000" flipH="1">
                        <a:off x="10385425" y="14498638"/>
                        <a:ext cx="306388" cy="476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 type="triangle" w="med" len="med"/>
                      </a:ln>
                    </p:spPr>
                  </p:cxnSp>
                  <p:cxnSp>
                    <p:nvCxnSpPr>
                      <p:cNvPr id="75820" name="AutoShape 123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-5400000">
                        <a:off x="10452100" y="13728700"/>
                        <a:ext cx="176213" cy="11113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 type="triangle" w="med" len="med"/>
                        <a:tailEnd/>
                      </a:ln>
                    </p:spPr>
                  </p:cxnSp>
                  <p:cxnSp>
                    <p:nvCxnSpPr>
                      <p:cNvPr id="75823" name="AutoShape 120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10800000">
                        <a:off x="9453563" y="13422313"/>
                        <a:ext cx="123825" cy="1528762"/>
                      </a:xfrm>
                      <a:prstGeom prst="bentConnector2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 type="triangle" w="med" len="med"/>
                        <a:tailEnd/>
                      </a:ln>
                    </p:spPr>
                  </p:cxnSp>
                  <p:cxnSp>
                    <p:nvCxnSpPr>
                      <p:cNvPr id="75824" name="AutoShape 119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9453563" y="13422313"/>
                        <a:ext cx="569912" cy="1587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 type="triangle" w="med" len="med"/>
                        <a:tailEnd/>
                      </a:ln>
                    </p:spPr>
                  </p:cxnSp>
                  <p:grpSp>
                    <p:nvGrpSpPr>
                      <p:cNvPr id="128" name="Group 127"/>
                      <p:cNvGrpSpPr/>
                      <p:nvPr/>
                    </p:nvGrpSpPr>
                    <p:grpSpPr>
                      <a:xfrm>
                        <a:off x="7283450" y="10361613"/>
                        <a:ext cx="3262313" cy="2027237"/>
                        <a:chOff x="7283450" y="10361613"/>
                        <a:chExt cx="3262313" cy="2027237"/>
                      </a:xfrm>
                    </p:grpSpPr>
                    <p:grpSp>
                      <p:nvGrpSpPr>
                        <p:cNvPr id="75797" name="Group 1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596313" y="10979150"/>
                          <a:ext cx="795337" cy="1403350"/>
                          <a:chOff x="3533" y="3642"/>
                          <a:chExt cx="1016" cy="904"/>
                        </a:xfrm>
                      </p:grpSpPr>
                      <p:grpSp>
                        <p:nvGrpSpPr>
                          <p:cNvPr id="75870" name="Group 17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533" y="4300"/>
                            <a:ext cx="339" cy="246"/>
                            <a:chOff x="4475" y="2275"/>
                            <a:chExt cx="542" cy="442"/>
                          </a:xfrm>
                        </p:grpSpPr>
                        <p:sp>
                          <p:nvSpPr>
                            <p:cNvPr id="75878" name="AutoShape 181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-5400000">
                              <a:off x="4611" y="2311"/>
                              <a:ext cx="270" cy="542"/>
                            </a:xfrm>
                            <a:prstGeom prst="flowChartCollat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cxnSp>
                          <p:nvCxnSpPr>
                            <p:cNvPr id="75879" name="AutoShape 180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>
                              <a:off x="4742" y="2447"/>
                              <a:ext cx="4" cy="136"/>
                            </a:xfrm>
                            <a:prstGeom prst="straightConnector1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</p:cxnSp>
                        <p:sp>
                          <p:nvSpPr>
                            <p:cNvPr id="75880" name="AutoShape 17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-5400000">
                              <a:off x="4657" y="2185"/>
                              <a:ext cx="172" cy="351"/>
                            </a:xfrm>
                            <a:prstGeom prst="flowChartDelay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</p:grpSp>
                      <p:grpSp>
                        <p:nvGrpSpPr>
                          <p:cNvPr id="75871" name="Group 17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533" y="3642"/>
                            <a:ext cx="340" cy="246"/>
                            <a:chOff x="4475" y="2275"/>
                            <a:chExt cx="542" cy="442"/>
                          </a:xfrm>
                        </p:grpSpPr>
                        <p:sp>
                          <p:nvSpPr>
                            <p:cNvPr id="75875" name="AutoShape 17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-5400000">
                              <a:off x="4611" y="2311"/>
                              <a:ext cx="270" cy="542"/>
                            </a:xfrm>
                            <a:prstGeom prst="flowChartCollat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cxnSp>
                          <p:nvCxnSpPr>
                            <p:cNvPr id="75876" name="AutoShape 176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>
                              <a:off x="4742" y="2447"/>
                              <a:ext cx="4" cy="136"/>
                            </a:xfrm>
                            <a:prstGeom prst="straightConnector1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</p:cxnSp>
                        <p:sp>
                          <p:nvSpPr>
                            <p:cNvPr id="75877" name="AutoShape 17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-5400000">
                              <a:off x="4657" y="2185"/>
                              <a:ext cx="172" cy="351"/>
                            </a:xfrm>
                            <a:prstGeom prst="flowChartDelay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</p:grpSp>
                      <p:sp>
                        <p:nvSpPr>
                          <p:cNvPr id="75872" name="Oval 1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145" y="3963"/>
                            <a:ext cx="404" cy="337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cxnSp>
                        <p:nvCxnSpPr>
                          <p:cNvPr id="75873" name="AutoShape 172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 flipV="1">
                            <a:off x="3873" y="4300"/>
                            <a:ext cx="474" cy="172"/>
                          </a:xfrm>
                          <a:prstGeom prst="bentConnector2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 type="triangle" w="med" len="med"/>
                          </a:ln>
                        </p:spPr>
                      </p:cxnSp>
                      <p:cxnSp>
                        <p:nvCxnSpPr>
                          <p:cNvPr id="75874" name="AutoShape 171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>
                            <a:off x="3874" y="3813"/>
                            <a:ext cx="473" cy="150"/>
                          </a:xfrm>
                          <a:prstGeom prst="bentConnector2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 type="triangle" w="med" len="med"/>
                          </a:ln>
                        </p:spPr>
                      </p:cxnSp>
                    </p:grpSp>
                    <p:grpSp>
                      <p:nvGrpSpPr>
                        <p:cNvPr id="75803" name="Group 15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0110788" y="10983913"/>
                          <a:ext cx="265112" cy="381000"/>
                          <a:chOff x="4475" y="2275"/>
                          <a:chExt cx="542" cy="442"/>
                        </a:xfrm>
                      </p:grpSpPr>
                      <p:sp>
                        <p:nvSpPr>
                          <p:cNvPr id="75857" name="AutoShape 15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5400000">
                            <a:off x="4611" y="2311"/>
                            <a:ext cx="270" cy="542"/>
                          </a:xfrm>
                          <a:prstGeom prst="flowChartCollat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cxnSp>
                        <p:nvCxnSpPr>
                          <p:cNvPr id="75858" name="AutoShape 153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>
                            <a:off x="4742" y="2447"/>
                            <a:ext cx="4" cy="136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</p:cxnSp>
                      <p:sp>
                        <p:nvSpPr>
                          <p:cNvPr id="75859" name="AutoShape 1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5400000">
                            <a:off x="4657" y="2185"/>
                            <a:ext cx="172" cy="351"/>
                          </a:xfrm>
                          <a:prstGeom prst="flowChartDelay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75804" name="Oval 15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326438" y="10361613"/>
                          <a:ext cx="269875" cy="482600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cxnSp>
                      <p:nvCxnSpPr>
                        <p:cNvPr id="75805" name="AutoShape 149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rot="16200000" flipH="1">
                          <a:off x="8328026" y="10977562"/>
                          <a:ext cx="404812" cy="138113"/>
                        </a:xfrm>
                        <a:prstGeom prst="bentConnector2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 type="triangle" w="med" len="med"/>
                        </a:ln>
                      </p:spPr>
                    </p:cxnSp>
                    <p:cxnSp>
                      <p:nvCxnSpPr>
                        <p:cNvPr id="75807" name="AutoShape 147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10377488" y="11250613"/>
                          <a:ext cx="168275" cy="1084262"/>
                        </a:xfrm>
                        <a:prstGeom prst="bentConnector2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 type="triangle" w="med" len="med"/>
                        </a:ln>
                      </p:spPr>
                    </p:cxnSp>
                    <p:grpSp>
                      <p:nvGrpSpPr>
                        <p:cNvPr id="75808" name="Group 14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059738" y="12006263"/>
                          <a:ext cx="266700" cy="382587"/>
                          <a:chOff x="4475" y="2275"/>
                          <a:chExt cx="542" cy="442"/>
                        </a:xfrm>
                      </p:grpSpPr>
                      <p:sp>
                        <p:nvSpPr>
                          <p:cNvPr id="75854" name="AutoShape 1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5400000">
                            <a:off x="4611" y="2311"/>
                            <a:ext cx="270" cy="542"/>
                          </a:xfrm>
                          <a:prstGeom prst="flowChartCollat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cxnSp>
                        <p:nvCxnSpPr>
                          <p:cNvPr id="75855" name="AutoShape 145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>
                            <a:off x="4742" y="2447"/>
                            <a:ext cx="4" cy="136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</p:cxnSp>
                      <p:sp>
                        <p:nvSpPr>
                          <p:cNvPr id="75856" name="AutoShape 14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5400000">
                            <a:off x="4657" y="2185"/>
                            <a:ext cx="172" cy="351"/>
                          </a:xfrm>
                          <a:prstGeom prst="flowChartDelay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cxnSp>
                      <p:nvCxnSpPr>
                        <p:cNvPr id="75810" name="AutoShape 141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flipV="1">
                          <a:off x="7283450" y="12272963"/>
                          <a:ext cx="776288" cy="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 type="triangle" w="med" len="med"/>
                        </a:ln>
                      </p:spPr>
                    </p:cxnSp>
                    <p:cxnSp>
                      <p:nvCxnSpPr>
                        <p:cNvPr id="75825" name="AutoShape 117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7591425" y="10601325"/>
                          <a:ext cx="735013" cy="1588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 type="triangle" w="med" len="med"/>
                        </a:ln>
                      </p:spPr>
                    </p:cxnSp>
                  </p:grpSp>
                </p:grpSp>
              </p:grpSp>
            </p:grpSp>
            <p:cxnSp>
              <p:nvCxnSpPr>
                <p:cNvPr id="75827" name="AutoShape 112"/>
                <p:cNvCxnSpPr>
                  <a:cxnSpLocks noChangeShapeType="1"/>
                </p:cNvCxnSpPr>
                <p:nvPr/>
              </p:nvCxnSpPr>
              <p:spPr bwMode="auto">
                <a:xfrm flipV="1">
                  <a:off x="11110913" y="13258800"/>
                  <a:ext cx="652462" cy="317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</p:grpSp>
        </p:grpSp>
        <p:grpSp>
          <p:nvGrpSpPr>
            <p:cNvPr id="75826" name="Group 114"/>
            <p:cNvGrpSpPr>
              <a:grpSpLocks/>
            </p:cNvGrpSpPr>
            <p:nvPr/>
          </p:nvGrpSpPr>
          <p:grpSpPr bwMode="auto">
            <a:xfrm>
              <a:off x="9982200" y="12896850"/>
              <a:ext cx="530225" cy="133350"/>
              <a:chOff x="2040" y="4612"/>
              <a:chExt cx="1065" cy="111"/>
            </a:xfrm>
          </p:grpSpPr>
          <p:cxnSp>
            <p:nvCxnSpPr>
              <p:cNvPr id="75845" name="AutoShape 116"/>
              <p:cNvCxnSpPr>
                <a:cxnSpLocks noChangeShapeType="1"/>
              </p:cNvCxnSpPr>
              <p:nvPr/>
            </p:nvCxnSpPr>
            <p:spPr bwMode="auto">
              <a:xfrm>
                <a:off x="2040" y="4612"/>
                <a:ext cx="106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5846" name="AutoShape 115"/>
              <p:cNvCxnSpPr>
                <a:cxnSpLocks noChangeShapeType="1"/>
              </p:cNvCxnSpPr>
              <p:nvPr/>
            </p:nvCxnSpPr>
            <p:spPr bwMode="auto">
              <a:xfrm>
                <a:off x="2040" y="4722"/>
                <a:ext cx="1065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cxnSp>
          <p:nvCxnSpPr>
            <p:cNvPr id="75830" name="AutoShape 103"/>
            <p:cNvCxnSpPr>
              <a:cxnSpLocks noChangeShapeType="1"/>
            </p:cNvCxnSpPr>
            <p:nvPr/>
          </p:nvCxnSpPr>
          <p:spPr bwMode="auto">
            <a:xfrm flipV="1">
              <a:off x="8610600" y="12954000"/>
              <a:ext cx="1905000" cy="304800"/>
            </a:xfrm>
            <a:prstGeom prst="bentConnector3">
              <a:avLst>
                <a:gd name="adj1" fmla="val 100204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oval" w="med" len="med"/>
            </a:ln>
          </p:spPr>
        </p:cxnSp>
        <p:cxnSp>
          <p:nvCxnSpPr>
            <p:cNvPr id="75832" name="Straight Connector 219"/>
            <p:cNvCxnSpPr>
              <a:cxnSpLocks noChangeShapeType="1"/>
            </p:cNvCxnSpPr>
            <p:nvPr/>
          </p:nvCxnSpPr>
          <p:spPr bwMode="auto">
            <a:xfrm>
              <a:off x="10439400" y="12954000"/>
              <a:ext cx="381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pic>
        <p:nvPicPr>
          <p:cNvPr id="75833" name="Content Placeholder 6" descr="Sample2_001.jpg"/>
          <p:cNvPicPr>
            <a:picLocks noChangeAspect="1"/>
          </p:cNvPicPr>
          <p:nvPr/>
        </p:nvPicPr>
        <p:blipFill>
          <a:blip r:embed="rId4"/>
          <a:srcRect l="24529" t="16391" r="15094" b="7800"/>
          <a:stretch>
            <a:fillRect/>
          </a:stretch>
        </p:blipFill>
        <p:spPr bwMode="auto">
          <a:xfrm>
            <a:off x="14249400" y="8763000"/>
            <a:ext cx="144986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834" name="Picture 223" descr="IMG_0318.JPG"/>
          <p:cNvPicPr>
            <a:picLocks noChangeAspect="1"/>
          </p:cNvPicPr>
          <p:nvPr/>
        </p:nvPicPr>
        <p:blipFill>
          <a:blip r:embed="rId5" cstate="print"/>
          <a:srcRect l="5055" t="40440" r="50000" b="39951"/>
          <a:stretch>
            <a:fillRect/>
          </a:stretch>
        </p:blipFill>
        <p:spPr bwMode="auto">
          <a:xfrm>
            <a:off x="14097001" y="14020800"/>
            <a:ext cx="2590800" cy="84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835" name="TextBox 225"/>
          <p:cNvSpPr txBox="1">
            <a:spLocks noChangeArrowheads="1"/>
          </p:cNvSpPr>
          <p:nvPr/>
        </p:nvSpPr>
        <p:spPr bwMode="auto">
          <a:xfrm>
            <a:off x="15849600" y="8839200"/>
            <a:ext cx="4267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0" dirty="0">
                <a:latin typeface="Garamond" pitchFamily="18" charset="0"/>
              </a:rPr>
              <a:t>Figure 1: Tungsten deposition visible on outside of quartz capillary </a:t>
            </a:r>
            <a:r>
              <a:rPr lang="en-US" b="0" dirty="0" smtClean="0">
                <a:latin typeface="Garamond" pitchFamily="18" charset="0"/>
              </a:rPr>
              <a:t>electrode (a). </a:t>
            </a:r>
            <a:r>
              <a:rPr lang="en-US" b="0" dirty="0">
                <a:latin typeface="Garamond" pitchFamily="18" charset="0"/>
              </a:rPr>
              <a:t>Suspect </a:t>
            </a:r>
            <a:r>
              <a:rPr lang="en-US" b="0" dirty="0" err="1">
                <a:latin typeface="Garamond" pitchFamily="18" charset="0"/>
              </a:rPr>
              <a:t>unreacted</a:t>
            </a:r>
            <a:r>
              <a:rPr lang="en-US" b="0" dirty="0">
                <a:latin typeface="Garamond" pitchFamily="18" charset="0"/>
              </a:rPr>
              <a:t> W(CO)</a:t>
            </a:r>
            <a:r>
              <a:rPr lang="en-US" b="0" baseline="-25000" dirty="0">
                <a:latin typeface="Garamond" pitchFamily="18" charset="0"/>
              </a:rPr>
              <a:t>6</a:t>
            </a:r>
            <a:r>
              <a:rPr lang="en-US" b="0" dirty="0">
                <a:latin typeface="Garamond" pitchFamily="18" charset="0"/>
              </a:rPr>
              <a:t> as flakes in opening of </a:t>
            </a:r>
            <a:r>
              <a:rPr lang="en-US" b="0" dirty="0" smtClean="0">
                <a:latin typeface="Garamond" pitchFamily="18" charset="0"/>
              </a:rPr>
              <a:t>capillary (b).</a:t>
            </a:r>
            <a:endParaRPr lang="en-US" b="0" dirty="0">
              <a:latin typeface="Garamond" pitchFamily="18" charset="0"/>
            </a:endParaRPr>
          </a:p>
        </p:txBody>
      </p:sp>
      <p:sp>
        <p:nvSpPr>
          <p:cNvPr id="75836" name="TextBox 226"/>
          <p:cNvSpPr txBox="1">
            <a:spLocks noChangeArrowheads="1"/>
          </p:cNvSpPr>
          <p:nvPr/>
        </p:nvSpPr>
        <p:spPr bwMode="auto">
          <a:xfrm>
            <a:off x="14097000" y="14063008"/>
            <a:ext cx="5791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0" dirty="0" smtClean="0">
                <a:latin typeface="Garamond" pitchFamily="18" charset="0"/>
              </a:rPr>
              <a:t>		          Figure </a:t>
            </a:r>
            <a:r>
              <a:rPr lang="en-US" b="0" dirty="0">
                <a:latin typeface="Garamond" pitchFamily="18" charset="0"/>
              </a:rPr>
              <a:t>3: Optical image </a:t>
            </a:r>
            <a:r>
              <a:rPr lang="en-US" b="0" dirty="0" smtClean="0">
                <a:latin typeface="Garamond" pitchFamily="18" charset="0"/>
              </a:rPr>
              <a:t>   		          of </a:t>
            </a:r>
            <a:r>
              <a:rPr lang="en-US" b="0" dirty="0">
                <a:latin typeface="Garamond" pitchFamily="18" charset="0"/>
              </a:rPr>
              <a:t>deposition. Image post diamond growth at 1000x. Sealed tip visible, likely plugged with diamond </a:t>
            </a:r>
            <a:r>
              <a:rPr lang="en-US" b="0" dirty="0" err="1">
                <a:latin typeface="Garamond" pitchFamily="18" charset="0"/>
              </a:rPr>
              <a:t>nanoparticles</a:t>
            </a:r>
            <a:r>
              <a:rPr lang="en-US" b="0" dirty="0">
                <a:latin typeface="Garamond" pitchFamily="18" charset="0"/>
              </a:rPr>
              <a:t>. </a:t>
            </a:r>
          </a:p>
        </p:txBody>
      </p:sp>
      <p:pic>
        <p:nvPicPr>
          <p:cNvPr id="75837" name="Picture 102" descr="Sample3R-03.tif"/>
          <p:cNvPicPr>
            <a:picLocks noChangeAspect="1"/>
          </p:cNvPicPr>
          <p:nvPr/>
        </p:nvPicPr>
        <p:blipFill>
          <a:blip r:embed="rId6"/>
          <a:srcRect l="15005" t="8202" r="23405" b="34039"/>
          <a:stretch>
            <a:fillRect/>
          </a:stretch>
        </p:blipFill>
        <p:spPr bwMode="auto">
          <a:xfrm>
            <a:off x="14173200" y="10668000"/>
            <a:ext cx="1588376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838" name="TextBox 103"/>
          <p:cNvSpPr txBox="1">
            <a:spLocks noChangeArrowheads="1"/>
          </p:cNvSpPr>
          <p:nvPr/>
        </p:nvSpPr>
        <p:spPr bwMode="auto">
          <a:xfrm>
            <a:off x="15925800" y="10744200"/>
            <a:ext cx="4038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0" dirty="0">
                <a:latin typeface="Garamond" pitchFamily="18" charset="0"/>
              </a:rPr>
              <a:t>Figure 2: Tungsten deposition on filament of capillary. Appears to </a:t>
            </a:r>
            <a:r>
              <a:rPr lang="en-US" b="0" dirty="0" smtClean="0">
                <a:latin typeface="Garamond" pitchFamily="18" charset="0"/>
              </a:rPr>
              <a:t>have a </a:t>
            </a:r>
            <a:r>
              <a:rPr lang="en-US" b="0" dirty="0" smtClean="0">
                <a:solidFill>
                  <a:srgbClr val="009900"/>
                </a:solidFill>
                <a:latin typeface="Garamond" pitchFamily="18" charset="0"/>
              </a:rPr>
              <a:t>conformal, </a:t>
            </a:r>
            <a:r>
              <a:rPr lang="en-US" b="0" dirty="0" smtClean="0">
                <a:latin typeface="Garamond" pitchFamily="18" charset="0"/>
              </a:rPr>
              <a:t>radial</a:t>
            </a:r>
            <a:r>
              <a:rPr lang="en-US" b="0" dirty="0" smtClean="0">
                <a:solidFill>
                  <a:srgbClr val="009900"/>
                </a:solidFill>
                <a:latin typeface="Garamond" pitchFamily="18" charset="0"/>
              </a:rPr>
              <a:t> </a:t>
            </a:r>
            <a:r>
              <a:rPr lang="en-US" b="0" dirty="0" smtClean="0">
                <a:latin typeface="Garamond" pitchFamily="18" charset="0"/>
              </a:rPr>
              <a:t>film </a:t>
            </a:r>
            <a:r>
              <a:rPr lang="en-US" b="0" dirty="0">
                <a:latin typeface="Garamond" pitchFamily="18" charset="0"/>
              </a:rPr>
              <a:t>of Tungsten </a:t>
            </a:r>
            <a:r>
              <a:rPr lang="en-US" b="0" dirty="0" smtClean="0">
                <a:latin typeface="Garamond" pitchFamily="18" charset="0"/>
              </a:rPr>
              <a:t>metal.</a:t>
            </a:r>
            <a:endParaRPr lang="en-US" b="0" dirty="0">
              <a:latin typeface="Garamond" pitchFamily="18" charset="0"/>
            </a:endParaRPr>
          </a:p>
        </p:txBody>
      </p:sp>
      <p:pic>
        <p:nvPicPr>
          <p:cNvPr id="75839" name="Picture 104" descr="Sample2L-01_002.tif"/>
          <p:cNvPicPr>
            <a:picLocks noChangeAspect="1"/>
          </p:cNvPicPr>
          <p:nvPr/>
        </p:nvPicPr>
        <p:blipFill>
          <a:blip r:embed="rId7"/>
          <a:srcRect l="14307" t="-159" r="18504" b="8202"/>
          <a:stretch>
            <a:fillRect/>
          </a:stretch>
        </p:blipFill>
        <p:spPr bwMode="auto">
          <a:xfrm>
            <a:off x="14173200" y="12192000"/>
            <a:ext cx="1295400" cy="1632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840" name="TextBox 105"/>
          <p:cNvSpPr txBox="1">
            <a:spLocks noChangeArrowheads="1"/>
          </p:cNvSpPr>
          <p:nvPr/>
        </p:nvSpPr>
        <p:spPr bwMode="auto">
          <a:xfrm>
            <a:off x="15773400" y="12268200"/>
            <a:ext cx="4191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0" dirty="0">
                <a:latin typeface="Garamond" pitchFamily="18" charset="0"/>
              </a:rPr>
              <a:t>Figure 3: </a:t>
            </a:r>
            <a:r>
              <a:rPr lang="en-US" b="0" dirty="0" smtClean="0">
                <a:latin typeface="Garamond" pitchFamily="18" charset="0"/>
              </a:rPr>
              <a:t>Diamond clusters (c) deposited on </a:t>
            </a:r>
            <a:r>
              <a:rPr lang="en-US" b="0" dirty="0">
                <a:latin typeface="Garamond" pitchFamily="18" charset="0"/>
              </a:rPr>
              <a:t>external layer of </a:t>
            </a:r>
            <a:r>
              <a:rPr lang="en-US" b="0" dirty="0" smtClean="0">
                <a:latin typeface="Garamond" pitchFamily="18" charset="0"/>
              </a:rPr>
              <a:t>tungsten (d). This is all deposited on a quartz capillary (e).</a:t>
            </a:r>
            <a:endParaRPr lang="en-US" b="0" dirty="0">
              <a:latin typeface="Garamond" pitchFamily="18" charset="0"/>
            </a:endParaRPr>
          </a:p>
        </p:txBody>
      </p:sp>
      <p:sp>
        <p:nvSpPr>
          <p:cNvPr id="75841" name="TextBox 107"/>
          <p:cNvSpPr txBox="1">
            <a:spLocks noChangeArrowheads="1"/>
          </p:cNvSpPr>
          <p:nvPr/>
        </p:nvSpPr>
        <p:spPr bwMode="auto">
          <a:xfrm>
            <a:off x="22860000" y="3581400"/>
            <a:ext cx="3810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0" dirty="0">
                <a:latin typeface="Garamond" pitchFamily="18" charset="0"/>
              </a:rPr>
              <a:t>Figure 5: Desired Result. The tip is sealed with diamond, and is expected to be electrically conductive all the way down to the tip. </a:t>
            </a:r>
          </a:p>
        </p:txBody>
      </p:sp>
      <p:sp>
        <p:nvSpPr>
          <p:cNvPr id="75842" name="Rectangle 108"/>
          <p:cNvSpPr>
            <a:spLocks noChangeArrowheads="1"/>
          </p:cNvSpPr>
          <p:nvPr/>
        </p:nvSpPr>
        <p:spPr bwMode="auto">
          <a:xfrm>
            <a:off x="24003000" y="16154400"/>
            <a:ext cx="2895600" cy="304800"/>
          </a:xfrm>
          <a:prstGeom prst="rect">
            <a:avLst/>
          </a:prstGeom>
          <a:solidFill>
            <a:srgbClr val="EDCCB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2508250"/>
            <a:endParaRPr lang="en-US"/>
          </a:p>
        </p:txBody>
      </p:sp>
      <p:pic>
        <p:nvPicPr>
          <p:cNvPr id="75843" name="Picture 109" descr="CWRU Logo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270788" y="977900"/>
            <a:ext cx="670401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844" name="Picture 106" descr="sample 1 tip - to poster.tif"/>
          <p:cNvPicPr>
            <a:picLocks noChangeAspect="1"/>
          </p:cNvPicPr>
          <p:nvPr/>
        </p:nvPicPr>
        <p:blipFill>
          <a:blip r:embed="rId9"/>
          <a:srcRect l="37328" t="16367" r="20435" b="17896"/>
          <a:stretch>
            <a:fillRect/>
          </a:stretch>
        </p:blipFill>
        <p:spPr bwMode="auto">
          <a:xfrm>
            <a:off x="20878800" y="3581400"/>
            <a:ext cx="175452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7" name="Straight Arrow Connector 106"/>
          <p:cNvCxnSpPr/>
          <p:nvPr/>
        </p:nvCxnSpPr>
        <p:spPr bwMode="auto">
          <a:xfrm rot="16200000" flipH="1">
            <a:off x="14363700" y="8877300"/>
            <a:ext cx="609600" cy="2286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8" name="Straight Arrow Connector 107"/>
          <p:cNvCxnSpPr/>
          <p:nvPr/>
        </p:nvCxnSpPr>
        <p:spPr bwMode="auto">
          <a:xfrm rot="5400000" flipH="1" flipV="1">
            <a:off x="14401800" y="9677400"/>
            <a:ext cx="533400" cy="3810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0" name="TextBox 109"/>
          <p:cNvSpPr txBox="1"/>
          <p:nvPr/>
        </p:nvSpPr>
        <p:spPr>
          <a:xfrm>
            <a:off x="14249400" y="10058400"/>
            <a:ext cx="609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12" name="TextBox 111"/>
          <p:cNvSpPr txBox="1"/>
          <p:nvPr/>
        </p:nvSpPr>
        <p:spPr>
          <a:xfrm>
            <a:off x="14173200" y="8534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113" name="Straight Arrow Connector 112"/>
          <p:cNvCxnSpPr>
            <a:stCxn id="119" idx="0"/>
          </p:cNvCxnSpPr>
          <p:nvPr/>
        </p:nvCxnSpPr>
        <p:spPr bwMode="auto">
          <a:xfrm rot="5400000" flipH="1" flipV="1">
            <a:off x="14249400" y="13220702"/>
            <a:ext cx="228599" cy="152399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5" name="Straight Arrow Connector 114"/>
          <p:cNvCxnSpPr/>
          <p:nvPr/>
        </p:nvCxnSpPr>
        <p:spPr bwMode="auto">
          <a:xfrm rot="10800000" flipV="1">
            <a:off x="14859000" y="13030200"/>
            <a:ext cx="381000" cy="762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7" name="Straight Arrow Connector 116"/>
          <p:cNvCxnSpPr>
            <a:stCxn id="118" idx="3"/>
          </p:cNvCxnSpPr>
          <p:nvPr/>
        </p:nvCxnSpPr>
        <p:spPr bwMode="auto">
          <a:xfrm>
            <a:off x="14478000" y="12270433"/>
            <a:ext cx="76200" cy="454967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8" name="TextBox 117"/>
          <p:cNvSpPr txBox="1"/>
          <p:nvPr/>
        </p:nvSpPr>
        <p:spPr>
          <a:xfrm>
            <a:off x="14097000" y="120396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19" name="TextBox 118"/>
          <p:cNvSpPr txBox="1"/>
          <p:nvPr/>
        </p:nvSpPr>
        <p:spPr>
          <a:xfrm>
            <a:off x="14097000" y="134112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21" name="TextBox 120"/>
          <p:cNvSpPr txBox="1"/>
          <p:nvPr/>
        </p:nvSpPr>
        <p:spPr>
          <a:xfrm>
            <a:off x="15240000" y="128016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grpSp>
        <p:nvGrpSpPr>
          <p:cNvPr id="156" name="Group 155"/>
          <p:cNvGrpSpPr/>
          <p:nvPr/>
        </p:nvGrpSpPr>
        <p:grpSpPr>
          <a:xfrm>
            <a:off x="14173200" y="3505201"/>
            <a:ext cx="5840384" cy="3612414"/>
            <a:chOff x="7023901" y="13707074"/>
            <a:chExt cx="8132179" cy="4854707"/>
          </a:xfrm>
        </p:grpSpPr>
        <p:grpSp>
          <p:nvGrpSpPr>
            <p:cNvPr id="136" name="Group 135"/>
            <p:cNvGrpSpPr/>
            <p:nvPr/>
          </p:nvGrpSpPr>
          <p:grpSpPr>
            <a:xfrm>
              <a:off x="13868400" y="15383470"/>
              <a:ext cx="1143000" cy="762000"/>
              <a:chOff x="7391400" y="4572000"/>
              <a:chExt cx="1143000" cy="762000"/>
            </a:xfrm>
          </p:grpSpPr>
          <p:sp>
            <p:nvSpPr>
              <p:cNvPr id="137" name="Rectangle 136"/>
              <p:cNvSpPr/>
              <p:nvPr/>
            </p:nvSpPr>
            <p:spPr>
              <a:xfrm>
                <a:off x="7391400" y="4572000"/>
                <a:ext cx="1143000" cy="76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8" name="Isosceles Triangle 137"/>
              <p:cNvSpPr/>
              <p:nvPr/>
            </p:nvSpPr>
            <p:spPr>
              <a:xfrm rot="5400000">
                <a:off x="7162800" y="4800600"/>
                <a:ext cx="762000" cy="304800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39" name="Group 138"/>
            <p:cNvGrpSpPr/>
            <p:nvPr/>
          </p:nvGrpSpPr>
          <p:grpSpPr>
            <a:xfrm>
              <a:off x="12420600" y="15688270"/>
              <a:ext cx="1600200" cy="76200"/>
              <a:chOff x="4267200" y="3200400"/>
              <a:chExt cx="2514600" cy="153988"/>
            </a:xfrm>
          </p:grpSpPr>
          <p:cxnSp>
            <p:nvCxnSpPr>
              <p:cNvPr id="140" name="Straight Connector 139"/>
              <p:cNvCxnSpPr/>
              <p:nvPr/>
            </p:nvCxnSpPr>
            <p:spPr>
              <a:xfrm>
                <a:off x="4267200" y="3200400"/>
                <a:ext cx="2514600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>
                <a:off x="4267200" y="3352800"/>
                <a:ext cx="2514600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2" name="Group 141"/>
            <p:cNvGrpSpPr/>
            <p:nvPr/>
          </p:nvGrpSpPr>
          <p:grpSpPr>
            <a:xfrm>
              <a:off x="7467600" y="15612070"/>
              <a:ext cx="4876800" cy="304800"/>
              <a:chOff x="4267200" y="3200400"/>
              <a:chExt cx="2514600" cy="153988"/>
            </a:xfrm>
          </p:grpSpPr>
          <p:cxnSp>
            <p:nvCxnSpPr>
              <p:cNvPr id="143" name="Straight Connector 142"/>
              <p:cNvCxnSpPr/>
              <p:nvPr/>
            </p:nvCxnSpPr>
            <p:spPr>
              <a:xfrm>
                <a:off x="4267200" y="3200400"/>
                <a:ext cx="2514600" cy="1588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>
                <a:off x="4267200" y="3352800"/>
                <a:ext cx="2514600" cy="1588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5" name="Rectangle 144"/>
            <p:cNvSpPr/>
            <p:nvPr/>
          </p:nvSpPr>
          <p:spPr>
            <a:xfrm>
              <a:off x="8686800" y="14773870"/>
              <a:ext cx="1066800" cy="1981200"/>
            </a:xfrm>
            <a:prstGeom prst="rect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46" name="Straight Connector 145"/>
            <p:cNvCxnSpPr/>
            <p:nvPr/>
          </p:nvCxnSpPr>
          <p:spPr>
            <a:xfrm rot="5400000">
              <a:off x="9448800" y="15688270"/>
              <a:ext cx="2438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Rounded Rectangle 146"/>
            <p:cNvSpPr/>
            <p:nvPr/>
          </p:nvSpPr>
          <p:spPr>
            <a:xfrm>
              <a:off x="11887200" y="15307270"/>
              <a:ext cx="1524000" cy="914400"/>
            </a:xfrm>
            <a:prstGeom prst="roundRect">
              <a:avLst/>
            </a:prstGeom>
            <a:solidFill>
              <a:schemeClr val="bg1">
                <a:lumMod val="65000"/>
                <a:alpha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Rounded Rectangle 147"/>
            <p:cNvSpPr/>
            <p:nvPr/>
          </p:nvSpPr>
          <p:spPr>
            <a:xfrm>
              <a:off x="7239000" y="15307270"/>
              <a:ext cx="762000" cy="914400"/>
            </a:xfrm>
            <a:prstGeom prst="roundRect">
              <a:avLst/>
            </a:prstGeom>
            <a:solidFill>
              <a:schemeClr val="bg1">
                <a:lumMod val="75000"/>
                <a:alpha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49" name="Shape 19"/>
            <p:cNvCxnSpPr>
              <a:stCxn id="150" idx="1"/>
              <a:endCxn id="148" idx="1"/>
            </p:cNvCxnSpPr>
            <p:nvPr/>
          </p:nvCxnSpPr>
          <p:spPr>
            <a:xfrm rot="10800000">
              <a:off x="7238997" y="15764474"/>
              <a:ext cx="209309" cy="2410048"/>
            </a:xfrm>
            <a:prstGeom prst="bentConnector3">
              <a:avLst>
                <a:gd name="adj1" fmla="val 252074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extBox 149"/>
            <p:cNvSpPr txBox="1"/>
            <p:nvPr/>
          </p:nvSpPr>
          <p:spPr>
            <a:xfrm>
              <a:off x="7448306" y="17905668"/>
              <a:ext cx="4456253" cy="537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Hydrogen/Nitrogen</a:t>
              </a:r>
              <a:r>
                <a:rPr lang="en-US" sz="1800" dirty="0" smtClean="0"/>
                <a:t> Feed</a:t>
              </a:r>
              <a:endParaRPr lang="en-US" sz="1800" dirty="0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7130002" y="16881622"/>
              <a:ext cx="5517265" cy="95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Swagelok connection between Flexible tubing and CFQ</a:t>
              </a:r>
              <a:endParaRPr lang="en-US" sz="2000" dirty="0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7023901" y="14014287"/>
              <a:ext cx="2440329" cy="95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X-Y Adjustment</a:t>
              </a:r>
              <a:endParaRPr lang="en-US" sz="2000" dirty="0"/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10631343" y="13707074"/>
              <a:ext cx="2779854" cy="1778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CFQ to W(CO)</a:t>
              </a:r>
              <a:r>
                <a:rPr lang="en-US" sz="2000" baseline="-25000" dirty="0" smtClean="0"/>
                <a:t>6</a:t>
              </a:r>
              <a:r>
                <a:rPr lang="en-US" sz="2000" dirty="0" smtClean="0"/>
                <a:t> reservoir to Pulled electrode</a:t>
              </a:r>
              <a:endParaRPr lang="en-US" sz="2000" dirty="0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13071672" y="16369597"/>
              <a:ext cx="2084408" cy="2192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Heater connected to </a:t>
              </a:r>
              <a:r>
                <a:rPr lang="en-US" sz="2000" dirty="0" smtClean="0"/>
                <a:t>2</a:t>
              </a:r>
              <a:r>
                <a:rPr lang="en-US" sz="2000" dirty="0" smtClean="0"/>
                <a:t>0A power </a:t>
              </a:r>
              <a:r>
                <a:rPr lang="en-US" sz="2000" dirty="0" smtClean="0"/>
                <a:t>supply</a:t>
              </a:r>
              <a:endParaRPr lang="en-US" sz="2000" dirty="0"/>
            </a:p>
          </p:txBody>
        </p:sp>
      </p:grpSp>
      <p:cxnSp>
        <p:nvCxnSpPr>
          <p:cNvPr id="160" name="Straight Arrow Connector 159"/>
          <p:cNvCxnSpPr>
            <a:endCxn id="148" idx="2"/>
          </p:cNvCxnSpPr>
          <p:nvPr/>
        </p:nvCxnSpPr>
        <p:spPr bwMode="auto">
          <a:xfrm rot="16200000" flipV="1">
            <a:off x="14522718" y="5454918"/>
            <a:ext cx="567271" cy="4100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6" name="Text Box 397"/>
          <p:cNvSpPr txBox="1">
            <a:spLocks noChangeArrowheads="1"/>
          </p:cNvSpPr>
          <p:nvPr/>
        </p:nvSpPr>
        <p:spPr bwMode="auto">
          <a:xfrm>
            <a:off x="13957300" y="2819400"/>
            <a:ext cx="6235700" cy="5842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lIns="91426" tIns="45710" rIns="91426" bIns="4571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 smtClean="0">
                <a:solidFill>
                  <a:schemeClr val="bg1"/>
                </a:solidFill>
                <a:latin typeface="Garamond" pitchFamily="18" charset="0"/>
              </a:rPr>
              <a:t>Electrode Connection</a:t>
            </a:r>
            <a:endParaRPr lang="en-US" sz="320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7239000" y="13563600"/>
            <a:ext cx="617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Garamond" pitchFamily="18" charset="0"/>
              </a:rPr>
              <a:t>Notes on reactor design: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>
                <a:latin typeface="Garamond" pitchFamily="18" charset="0"/>
              </a:rPr>
              <a:t>Pressure: () </a:t>
            </a:r>
            <a:r>
              <a:rPr lang="en-US" b="0" dirty="0" err="1" smtClean="0">
                <a:latin typeface="Garamond" pitchFamily="18" charset="0"/>
              </a:rPr>
              <a:t>mTorr</a:t>
            </a:r>
            <a:r>
              <a:rPr lang="en-US" b="0" dirty="0" smtClean="0">
                <a:latin typeface="Garamond" pitchFamily="18" charset="0"/>
              </a:rPr>
              <a:t>, 375-500</a:t>
            </a:r>
            <a:r>
              <a:rPr lang="en-US" b="0" dirty="0" smtClean="0">
                <a:latin typeface="Garamond" pitchFamily="18" charset="0"/>
                <a:cs typeface="Times New Roman"/>
              </a:rPr>
              <a:t>°C</a:t>
            </a:r>
            <a:r>
              <a:rPr lang="en-US" b="0" dirty="0" smtClean="0">
                <a:latin typeface="Garamond" pitchFamily="18" charset="0"/>
              </a:rPr>
              <a:t> Temperature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>
                <a:latin typeface="Garamond" pitchFamily="18" charset="0"/>
              </a:rPr>
              <a:t>Because of the crucible, </a:t>
            </a:r>
            <a:r>
              <a:rPr lang="en-US" b="0" dirty="0" err="1" smtClean="0">
                <a:latin typeface="Garamond" pitchFamily="18" charset="0"/>
              </a:rPr>
              <a:t>undeposited</a:t>
            </a:r>
            <a:r>
              <a:rPr lang="en-US" b="0" dirty="0" smtClean="0">
                <a:latin typeface="Garamond" pitchFamily="18" charset="0"/>
              </a:rPr>
              <a:t> tungsten is ejected from the tip of the capillary and deposited on the exterior of the capillary</a:t>
            </a:r>
            <a:endParaRPr lang="en-US" b="0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A50021"/>
      </a:hlink>
      <a:folHlink>
        <a:srgbClr val="F8F8F8"/>
      </a:folHlink>
    </a:clrScheme>
    <a:fontScheme name="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5082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5082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3CC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50021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5082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5082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3CC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50021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Custom Desig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5082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5082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3CC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50021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Custom Design">
  <a:themeElements>
    <a:clrScheme name="5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5082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5082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3CC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50021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5082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5082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3CC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50021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Custom Design">
  <a:themeElements>
    <a:clrScheme name="6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5082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5082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3CC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50021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5792</TotalTime>
  <Words>586</Words>
  <Application>Microsoft Office PowerPoint</Application>
  <PresentationFormat>Custom</PresentationFormat>
  <Paragraphs>74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Custom Design</vt:lpstr>
      <vt:lpstr>2_Custom Design</vt:lpstr>
      <vt:lpstr>4_Custom Design</vt:lpstr>
      <vt:lpstr>5_Custom Design</vt:lpstr>
      <vt:lpstr>3_Custom Design</vt:lpstr>
      <vt:lpstr>6_Custom Design</vt:lpstr>
      <vt:lpstr>Slide 1</vt:lpstr>
    </vt:vector>
  </TitlesOfParts>
  <Company>P&amp;D Display Graphics LLC</Company>
  <LinksUpToDate>false</LinksUpToDate>
  <SharedDoc>false</SharedDoc>
  <HyperlinkBase>www.posters4research.com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Daniel Engel</dc:creator>
  <dc:description/>
  <cp:lastModifiedBy>Daniel Engel</cp:lastModifiedBy>
  <cp:revision>190</cp:revision>
  <dcterms:created xsi:type="dcterms:W3CDTF">2007-08-02T17:18:53Z</dcterms:created>
  <dcterms:modified xsi:type="dcterms:W3CDTF">2010-04-09T13:09:14Z</dcterms:modified>
</cp:coreProperties>
</file>